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0058400" cy="10058400"/>
  <p:notesSz cx="10058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9" d="100"/>
          <a:sy n="49" d="100"/>
        </p:scale>
        <p:origin x="-1286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23.png"/><Relationship Id="rId32" Type="http://schemas.openxmlformats.org/officeDocument/2006/relationships/image" Target="../media/image59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139" y="1238503"/>
            <a:ext cx="807212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00" y="8420480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042404" y="8610600"/>
            <a:ext cx="120396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042404" y="8779002"/>
            <a:ext cx="120396" cy="118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42404" y="8947404"/>
            <a:ext cx="120396" cy="113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79335" y="8610600"/>
            <a:ext cx="115061" cy="120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879335" y="8779002"/>
            <a:ext cx="115061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879335" y="8947404"/>
            <a:ext cx="115061" cy="113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879335" y="9115043"/>
            <a:ext cx="115061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717030" y="8610600"/>
            <a:ext cx="109728" cy="120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717030" y="8779002"/>
            <a:ext cx="109728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717030" y="8947404"/>
            <a:ext cx="109728" cy="1135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6717030" y="9115043"/>
            <a:ext cx="109728" cy="1097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717030" y="9283445"/>
            <a:ext cx="109728" cy="119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6538721" y="8610600"/>
            <a:ext cx="119633" cy="1203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6538721" y="8779002"/>
            <a:ext cx="119633" cy="118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6538721" y="8947404"/>
            <a:ext cx="119633" cy="1135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538721" y="9115043"/>
            <a:ext cx="119633" cy="109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6371082" y="8610600"/>
            <a:ext cx="119634" cy="1203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6371082" y="8779002"/>
            <a:ext cx="119634" cy="118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371082" y="8947404"/>
            <a:ext cx="119634" cy="1135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6371082" y="9115043"/>
            <a:ext cx="119634" cy="1097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6371082" y="9283445"/>
            <a:ext cx="119634" cy="119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6204203" y="8610600"/>
            <a:ext cx="118872" cy="1203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6204203" y="8779002"/>
            <a:ext cx="118872" cy="1188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6204203" y="8947404"/>
            <a:ext cx="118872" cy="1135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6204203" y="9115043"/>
            <a:ext cx="118872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6042659" y="8610600"/>
            <a:ext cx="112013" cy="1203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6042659" y="8779002"/>
            <a:ext cx="112013" cy="118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6042659" y="8947404"/>
            <a:ext cx="112013" cy="113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6042659" y="9115043"/>
            <a:ext cx="112013" cy="1097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5867400" y="8779002"/>
            <a:ext cx="119634" cy="118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5867400" y="9115043"/>
            <a:ext cx="119634" cy="1097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20480" y="609600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10600" y="609600"/>
            <a:ext cx="120396" cy="120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779002" y="609600"/>
            <a:ext cx="118872" cy="120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947404" y="609600"/>
            <a:ext cx="113538" cy="120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10600" y="778001"/>
            <a:ext cx="120396" cy="115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779002" y="778001"/>
            <a:ext cx="118872" cy="115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947404" y="778001"/>
            <a:ext cx="113538" cy="115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115043" y="778001"/>
            <a:ext cx="109727" cy="1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8610600" y="945641"/>
            <a:ext cx="120396" cy="109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779002" y="945641"/>
            <a:ext cx="118872" cy="1097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947404" y="945641"/>
            <a:ext cx="113538" cy="109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9115043" y="945641"/>
            <a:ext cx="109727" cy="109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9283445" y="945641"/>
            <a:ext cx="119633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610600" y="1114044"/>
            <a:ext cx="120396" cy="1196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8779002" y="1114044"/>
            <a:ext cx="118872" cy="1196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8947404" y="1114044"/>
            <a:ext cx="113538" cy="1196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9115043" y="1114044"/>
            <a:ext cx="109727" cy="1196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8610600" y="1281683"/>
            <a:ext cx="120396" cy="119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8779002" y="1281683"/>
            <a:ext cx="118872" cy="1196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8947404" y="1281683"/>
            <a:ext cx="113538" cy="1196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9115043" y="1281683"/>
            <a:ext cx="109727" cy="1196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9283445" y="1281683"/>
            <a:ext cx="119633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610600" y="1449324"/>
            <a:ext cx="120396" cy="118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779002" y="144932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947404" y="1449324"/>
            <a:ext cx="11353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9115043" y="1449324"/>
            <a:ext cx="109727" cy="118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8610600" y="1617725"/>
            <a:ext cx="120396" cy="1120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8779002" y="1617725"/>
            <a:ext cx="118872" cy="1120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8947404" y="1617725"/>
            <a:ext cx="113538" cy="1120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9115043" y="1617725"/>
            <a:ext cx="109727" cy="11201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8779002" y="1785366"/>
            <a:ext cx="118872" cy="1196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9115043" y="1785366"/>
            <a:ext cx="109727" cy="1196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0623" y="804926"/>
            <a:ext cx="5677153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989835"/>
            <a:ext cx="7996555" cy="503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2780" y="1524000"/>
            <a:ext cx="0" cy="4495800"/>
          </a:xfrm>
          <a:custGeom>
            <a:avLst/>
            <a:gdLst/>
            <a:ahLst/>
            <a:cxnLst/>
            <a:rect l="l" t="t" r="r" b="b"/>
            <a:pathLst>
              <a:path h="4495800">
                <a:moveTo>
                  <a:pt x="0" y="0"/>
                </a:moveTo>
                <a:lnTo>
                  <a:pt x="0" y="449580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50707" y="3450335"/>
            <a:ext cx="201168" cy="201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4933" y="3450335"/>
            <a:ext cx="201168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19159" y="3450335"/>
            <a:ext cx="201168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0707" y="3733800"/>
            <a:ext cx="201168" cy="201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4933" y="3733800"/>
            <a:ext cx="201168" cy="201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9159" y="3733800"/>
            <a:ext cx="201168" cy="201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3385" y="3733800"/>
            <a:ext cx="201168" cy="2019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0707" y="4018026"/>
            <a:ext cx="201168" cy="201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34933" y="4018026"/>
            <a:ext cx="201168" cy="201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9159" y="4018026"/>
            <a:ext cx="201168" cy="201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3385" y="4018026"/>
            <a:ext cx="201168" cy="2019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86850" y="4018026"/>
            <a:ext cx="201929" cy="2019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0707" y="4300728"/>
            <a:ext cx="201168" cy="203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4933" y="4300728"/>
            <a:ext cx="201168" cy="2034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9159" y="4300728"/>
            <a:ext cx="201168" cy="2034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03385" y="4300728"/>
            <a:ext cx="201168" cy="2034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0707" y="4584953"/>
            <a:ext cx="201168" cy="2034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4933" y="4584953"/>
            <a:ext cx="201168" cy="2034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19159" y="4584953"/>
            <a:ext cx="201168" cy="2034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03385" y="4584953"/>
            <a:ext cx="201168" cy="203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86850" y="4584953"/>
            <a:ext cx="201929" cy="2034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50707" y="4869179"/>
            <a:ext cx="201168" cy="2019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34933" y="4869179"/>
            <a:ext cx="201168" cy="2019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19159" y="4869179"/>
            <a:ext cx="201168" cy="2019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03385" y="4869179"/>
            <a:ext cx="201168" cy="201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0707" y="5153405"/>
            <a:ext cx="201168" cy="2019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34933" y="5153405"/>
            <a:ext cx="201168" cy="2019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19159" y="5153405"/>
            <a:ext cx="201168" cy="2019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03385" y="5153405"/>
            <a:ext cx="201168" cy="2019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4933" y="5437632"/>
            <a:ext cx="201168" cy="2011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3385" y="5437632"/>
            <a:ext cx="201168" cy="2011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2000" y="32769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721653" y="1269745"/>
            <a:ext cx="575437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0540" marR="5080" indent="-32893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Digital </a:t>
            </a:r>
            <a:r>
              <a:rPr spc="-190" dirty="0"/>
              <a:t>Image </a:t>
            </a:r>
            <a:r>
              <a:rPr spc="-285" dirty="0"/>
              <a:t>Processing </a:t>
            </a:r>
            <a:r>
              <a:rPr spc="-325" dirty="0"/>
              <a:t>(CS/ECE </a:t>
            </a:r>
            <a:r>
              <a:rPr spc="-120" dirty="0"/>
              <a:t>545)  </a:t>
            </a:r>
            <a:r>
              <a:rPr spc="-215" dirty="0"/>
              <a:t>Lecture </a:t>
            </a:r>
            <a:r>
              <a:rPr spc="-150" dirty="0"/>
              <a:t>3: </a:t>
            </a:r>
            <a:r>
              <a:rPr spc="-175" dirty="0"/>
              <a:t>Point </a:t>
            </a:r>
            <a:r>
              <a:rPr spc="-185" dirty="0"/>
              <a:t>Operations </a:t>
            </a:r>
            <a:r>
              <a:rPr spc="-135" dirty="0"/>
              <a:t>(Part</a:t>
            </a:r>
            <a:r>
              <a:rPr spc="-20" dirty="0"/>
              <a:t> </a:t>
            </a:r>
            <a:r>
              <a:rPr spc="-100" dirty="0"/>
              <a:t>2)</a:t>
            </a:r>
          </a:p>
          <a:p>
            <a:pPr marL="12700" marR="5080" indent="3305810">
              <a:lnSpc>
                <a:spcPct val="100000"/>
              </a:lnSpc>
            </a:pPr>
            <a:r>
              <a:rPr spc="-50" dirty="0"/>
              <a:t>&amp; </a:t>
            </a:r>
            <a:r>
              <a:rPr spc="-180" dirty="0"/>
              <a:t>Filters </a:t>
            </a:r>
            <a:r>
              <a:rPr spc="-135" dirty="0"/>
              <a:t>(Part</a:t>
            </a:r>
            <a:r>
              <a:rPr spc="-265" dirty="0"/>
              <a:t> </a:t>
            </a:r>
            <a:r>
              <a:rPr spc="-100" dirty="0"/>
              <a:t>1)  </a:t>
            </a:r>
            <a:r>
              <a:rPr spc="-185" dirty="0"/>
              <a:t>(Neighborhood </a:t>
            </a:r>
            <a:r>
              <a:rPr spc="-200" dirty="0"/>
              <a:t>and </a:t>
            </a:r>
            <a:r>
              <a:rPr spc="-180" dirty="0"/>
              <a:t>Spatial</a:t>
            </a:r>
            <a:r>
              <a:rPr spc="-114" dirty="0"/>
              <a:t> </a:t>
            </a:r>
            <a:r>
              <a:rPr spc="-265" dirty="0"/>
              <a:t>Processing)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168394" y="3513835"/>
            <a:ext cx="33070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25" dirty="0">
                <a:latin typeface="Trebuchet MS"/>
                <a:cs typeface="Trebuchet MS"/>
              </a:rPr>
              <a:t>Prof </a:t>
            </a:r>
            <a:r>
              <a:rPr sz="3200" spc="-130" dirty="0">
                <a:latin typeface="Trebuchet MS"/>
                <a:cs typeface="Trebuchet MS"/>
              </a:rPr>
              <a:t>Emmanuel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Agu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4" y="4376887"/>
            <a:ext cx="3865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1920">
              <a:lnSpc>
                <a:spcPct val="120000"/>
              </a:lnSpc>
              <a:spcBef>
                <a:spcPts val="100"/>
              </a:spcBef>
            </a:pPr>
            <a:r>
              <a:rPr sz="2000" i="1" spc="-120" dirty="0">
                <a:latin typeface="Trebuchet MS"/>
                <a:cs typeface="Trebuchet MS"/>
              </a:rPr>
              <a:t>Computer </a:t>
            </a:r>
            <a:r>
              <a:rPr sz="2000" i="1" spc="-100" dirty="0">
                <a:latin typeface="Trebuchet MS"/>
                <a:cs typeface="Trebuchet MS"/>
              </a:rPr>
              <a:t>Science</a:t>
            </a:r>
            <a:r>
              <a:rPr sz="2000" i="1" spc="-215" dirty="0">
                <a:latin typeface="Trebuchet MS"/>
                <a:cs typeface="Trebuchet MS"/>
              </a:rPr>
              <a:t> </a:t>
            </a:r>
            <a:r>
              <a:rPr sz="2000" i="1" spc="-125" dirty="0">
                <a:latin typeface="Trebuchet MS"/>
                <a:cs typeface="Trebuchet MS"/>
              </a:rPr>
              <a:t>Dept.  </a:t>
            </a:r>
            <a:r>
              <a:rPr sz="2000" i="1" spc="-90" dirty="0">
                <a:latin typeface="Trebuchet MS"/>
                <a:cs typeface="Trebuchet MS"/>
              </a:rPr>
              <a:t>Worcester </a:t>
            </a:r>
            <a:r>
              <a:rPr sz="2000" i="1" spc="-105" dirty="0">
                <a:latin typeface="Trebuchet MS"/>
                <a:cs typeface="Trebuchet MS"/>
              </a:rPr>
              <a:t>Polytechnic </a:t>
            </a:r>
            <a:r>
              <a:rPr sz="2000" i="1" spc="-114" dirty="0">
                <a:latin typeface="Trebuchet MS"/>
                <a:cs typeface="Trebuchet MS"/>
              </a:rPr>
              <a:t>Institute</a:t>
            </a:r>
            <a:r>
              <a:rPr sz="2000" i="1" spc="-320" dirty="0">
                <a:latin typeface="Trebuchet MS"/>
                <a:cs typeface="Trebuchet MS"/>
              </a:rPr>
              <a:t> </a:t>
            </a:r>
            <a:r>
              <a:rPr sz="2000" i="1" spc="-65" dirty="0">
                <a:latin typeface="Trebuchet MS"/>
                <a:cs typeface="Trebuchet MS"/>
              </a:rPr>
              <a:t>(WPI)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502" y="964184"/>
            <a:ext cx="745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Linear </a:t>
            </a:r>
            <a:r>
              <a:rPr sz="3600" spc="-200" dirty="0"/>
              <a:t>Distribution</a:t>
            </a:r>
            <a:r>
              <a:rPr sz="3600" dirty="0"/>
              <a:t> </a:t>
            </a:r>
            <a:r>
              <a:rPr sz="3600" spc="-280" dirty="0"/>
              <a:t>Piecewise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841245"/>
            <a:ext cx="77895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65" dirty="0">
                <a:latin typeface="Trebuchet MS"/>
                <a:cs typeface="Trebuchet MS"/>
              </a:rPr>
              <a:t>In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65" dirty="0">
                <a:latin typeface="Trebuchet MS"/>
                <a:cs typeface="Trebuchet MS"/>
              </a:rPr>
              <a:t>practice,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reference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distribution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may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specified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as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  <a:p>
            <a:pPr marL="354965">
              <a:lnSpc>
                <a:spcPct val="100000"/>
              </a:lnSpc>
            </a:pPr>
            <a:r>
              <a:rPr sz="2600" i="1" spc="-140" dirty="0">
                <a:latin typeface="Trebuchet MS"/>
                <a:cs typeface="Trebuchet MS"/>
              </a:rPr>
              <a:t>piecewise </a:t>
            </a:r>
            <a:r>
              <a:rPr sz="2600" i="1" spc="-155" dirty="0">
                <a:latin typeface="Trebuchet MS"/>
                <a:cs typeface="Trebuchet MS"/>
              </a:rPr>
              <a:t>linear</a:t>
            </a:r>
            <a:r>
              <a:rPr sz="2600" i="1" spc="-24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function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502" y="6516878"/>
            <a:ext cx="31991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50" dirty="0">
                <a:latin typeface="Trebuchet MS"/>
                <a:cs typeface="Trebuchet MS"/>
              </a:rPr>
              <a:t>2 </a:t>
            </a:r>
            <a:r>
              <a:rPr sz="2600" spc="-90" dirty="0">
                <a:latin typeface="Trebuchet MS"/>
                <a:cs typeface="Trebuchet MS"/>
              </a:rPr>
              <a:t>endpoints </a:t>
            </a:r>
            <a:r>
              <a:rPr sz="2600" spc="-125" dirty="0">
                <a:latin typeface="Trebuchet MS"/>
                <a:cs typeface="Trebuchet MS"/>
              </a:rPr>
              <a:t>are</a:t>
            </a:r>
            <a:r>
              <a:rPr sz="2600" spc="-515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fixed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0465" y="2838404"/>
            <a:ext cx="4223598" cy="3292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9635" y="6720661"/>
            <a:ext cx="2348534" cy="20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" y="1239265"/>
            <a:ext cx="745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Linear </a:t>
            </a:r>
            <a:r>
              <a:rPr sz="3600" spc="-200" dirty="0"/>
              <a:t>Distribution</a:t>
            </a:r>
            <a:r>
              <a:rPr sz="3600" dirty="0"/>
              <a:t> </a:t>
            </a:r>
            <a:r>
              <a:rPr sz="3600" spc="-280" dirty="0"/>
              <a:t>Piecewise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257194" y="6130340"/>
            <a:ext cx="3354996" cy="266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3280" y="2606020"/>
            <a:ext cx="4718607" cy="707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2157" y="4143309"/>
            <a:ext cx="4323014" cy="931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211" y="3175201"/>
            <a:ext cx="3234432" cy="2361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1597" y="2205989"/>
            <a:ext cx="1518285" cy="593090"/>
          </a:xfrm>
          <a:custGeom>
            <a:avLst/>
            <a:gdLst/>
            <a:ahLst/>
            <a:cxnLst/>
            <a:rect l="l" t="t" r="r" b="b"/>
            <a:pathLst>
              <a:path w="1518285" h="593089">
                <a:moveTo>
                  <a:pt x="1482154" y="560713"/>
                </a:moveTo>
                <a:lnTo>
                  <a:pt x="1470398" y="546219"/>
                </a:lnTo>
                <a:lnTo>
                  <a:pt x="6858" y="0"/>
                </a:lnTo>
                <a:lnTo>
                  <a:pt x="0" y="17526"/>
                </a:lnTo>
                <a:lnTo>
                  <a:pt x="1464473" y="563815"/>
                </a:lnTo>
                <a:lnTo>
                  <a:pt x="1482154" y="560713"/>
                </a:lnTo>
                <a:close/>
              </a:path>
              <a:path w="1518285" h="593089">
                <a:moveTo>
                  <a:pt x="1503426" y="576359"/>
                </a:moveTo>
                <a:lnTo>
                  <a:pt x="1503426" y="558545"/>
                </a:lnTo>
                <a:lnTo>
                  <a:pt x="1497330" y="576071"/>
                </a:lnTo>
                <a:lnTo>
                  <a:pt x="1464473" y="563815"/>
                </a:lnTo>
                <a:lnTo>
                  <a:pt x="1411986" y="573023"/>
                </a:lnTo>
                <a:lnTo>
                  <a:pt x="1406652" y="573785"/>
                </a:lnTo>
                <a:lnTo>
                  <a:pt x="1403604" y="579119"/>
                </a:lnTo>
                <a:lnTo>
                  <a:pt x="1404366" y="584454"/>
                </a:lnTo>
                <a:lnTo>
                  <a:pt x="1405128" y="589026"/>
                </a:lnTo>
                <a:lnTo>
                  <a:pt x="1409700" y="592835"/>
                </a:lnTo>
                <a:lnTo>
                  <a:pt x="1415034" y="592073"/>
                </a:lnTo>
                <a:lnTo>
                  <a:pt x="1503426" y="576359"/>
                </a:lnTo>
                <a:close/>
              </a:path>
              <a:path w="1518285" h="593089">
                <a:moveTo>
                  <a:pt x="1517904" y="573785"/>
                </a:moveTo>
                <a:lnTo>
                  <a:pt x="1451610" y="493013"/>
                </a:lnTo>
                <a:lnTo>
                  <a:pt x="1448562" y="489203"/>
                </a:lnTo>
                <a:lnTo>
                  <a:pt x="1442466" y="488441"/>
                </a:lnTo>
                <a:lnTo>
                  <a:pt x="1438656" y="491489"/>
                </a:lnTo>
                <a:lnTo>
                  <a:pt x="1434846" y="495299"/>
                </a:lnTo>
                <a:lnTo>
                  <a:pt x="1434084" y="501395"/>
                </a:lnTo>
                <a:lnTo>
                  <a:pt x="1437132" y="505205"/>
                </a:lnTo>
                <a:lnTo>
                  <a:pt x="1470398" y="546219"/>
                </a:lnTo>
                <a:lnTo>
                  <a:pt x="1503426" y="558545"/>
                </a:lnTo>
                <a:lnTo>
                  <a:pt x="1503426" y="576359"/>
                </a:lnTo>
                <a:lnTo>
                  <a:pt x="1517904" y="573785"/>
                </a:lnTo>
                <a:close/>
              </a:path>
              <a:path w="1518285" h="593089">
                <a:moveTo>
                  <a:pt x="1498854" y="571690"/>
                </a:moveTo>
                <a:lnTo>
                  <a:pt x="1498854" y="557783"/>
                </a:lnTo>
                <a:lnTo>
                  <a:pt x="1492758" y="573785"/>
                </a:lnTo>
                <a:lnTo>
                  <a:pt x="1482154" y="560713"/>
                </a:lnTo>
                <a:lnTo>
                  <a:pt x="1464473" y="563815"/>
                </a:lnTo>
                <a:lnTo>
                  <a:pt x="1497330" y="576071"/>
                </a:lnTo>
                <a:lnTo>
                  <a:pt x="1498854" y="571690"/>
                </a:lnTo>
                <a:close/>
              </a:path>
              <a:path w="1518285" h="593089">
                <a:moveTo>
                  <a:pt x="1503426" y="558545"/>
                </a:moveTo>
                <a:lnTo>
                  <a:pt x="1470398" y="546219"/>
                </a:lnTo>
                <a:lnTo>
                  <a:pt x="1482154" y="560713"/>
                </a:lnTo>
                <a:lnTo>
                  <a:pt x="1498854" y="557783"/>
                </a:lnTo>
                <a:lnTo>
                  <a:pt x="1498854" y="571690"/>
                </a:lnTo>
                <a:lnTo>
                  <a:pt x="1503426" y="558545"/>
                </a:lnTo>
                <a:close/>
              </a:path>
              <a:path w="1518285" h="593089">
                <a:moveTo>
                  <a:pt x="1498854" y="557783"/>
                </a:moveTo>
                <a:lnTo>
                  <a:pt x="1482154" y="560713"/>
                </a:lnTo>
                <a:lnTo>
                  <a:pt x="1492758" y="573785"/>
                </a:lnTo>
                <a:lnTo>
                  <a:pt x="1498854" y="5577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7524" y="1947925"/>
            <a:ext cx="2526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For each segment, linearly  Interpolate to find any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49423" y="2556510"/>
            <a:ext cx="275590" cy="1635760"/>
          </a:xfrm>
          <a:custGeom>
            <a:avLst/>
            <a:gdLst/>
            <a:ahLst/>
            <a:cxnLst/>
            <a:rect l="l" t="t" r="r" b="b"/>
            <a:pathLst>
              <a:path w="275589" h="1635760">
                <a:moveTo>
                  <a:pt x="39778" y="1580144"/>
                </a:moveTo>
                <a:lnTo>
                  <a:pt x="19050" y="1530858"/>
                </a:lnTo>
                <a:lnTo>
                  <a:pt x="17526" y="1526286"/>
                </a:lnTo>
                <a:lnTo>
                  <a:pt x="11430" y="1524000"/>
                </a:lnTo>
                <a:lnTo>
                  <a:pt x="6858" y="1525524"/>
                </a:lnTo>
                <a:lnTo>
                  <a:pt x="2286" y="1527810"/>
                </a:lnTo>
                <a:lnTo>
                  <a:pt x="0" y="1533144"/>
                </a:lnTo>
                <a:lnTo>
                  <a:pt x="1524" y="1538478"/>
                </a:lnTo>
                <a:lnTo>
                  <a:pt x="35052" y="1618818"/>
                </a:lnTo>
                <a:lnTo>
                  <a:pt x="35052" y="1614678"/>
                </a:lnTo>
                <a:lnTo>
                  <a:pt x="39778" y="1580144"/>
                </a:lnTo>
                <a:close/>
              </a:path>
              <a:path w="275589" h="1635760">
                <a:moveTo>
                  <a:pt x="46894" y="1597065"/>
                </a:moveTo>
                <a:lnTo>
                  <a:pt x="39778" y="1580144"/>
                </a:lnTo>
                <a:lnTo>
                  <a:pt x="35052" y="1614678"/>
                </a:lnTo>
                <a:lnTo>
                  <a:pt x="36576" y="1614932"/>
                </a:lnTo>
                <a:lnTo>
                  <a:pt x="36576" y="1610106"/>
                </a:lnTo>
                <a:lnTo>
                  <a:pt x="46894" y="1597065"/>
                </a:lnTo>
                <a:close/>
              </a:path>
              <a:path w="275589" h="1635760">
                <a:moveTo>
                  <a:pt x="109728" y="1548384"/>
                </a:moveTo>
                <a:lnTo>
                  <a:pt x="108966" y="1542288"/>
                </a:lnTo>
                <a:lnTo>
                  <a:pt x="104394" y="1539240"/>
                </a:lnTo>
                <a:lnTo>
                  <a:pt x="100584" y="1536192"/>
                </a:lnTo>
                <a:lnTo>
                  <a:pt x="94488" y="1536954"/>
                </a:lnTo>
                <a:lnTo>
                  <a:pt x="58124" y="1582871"/>
                </a:lnTo>
                <a:lnTo>
                  <a:pt x="53340" y="1617726"/>
                </a:lnTo>
                <a:lnTo>
                  <a:pt x="35052" y="1614678"/>
                </a:lnTo>
                <a:lnTo>
                  <a:pt x="35052" y="1618818"/>
                </a:lnTo>
                <a:lnTo>
                  <a:pt x="41910" y="1635252"/>
                </a:lnTo>
                <a:lnTo>
                  <a:pt x="105918" y="1552194"/>
                </a:lnTo>
                <a:lnTo>
                  <a:pt x="109728" y="1548384"/>
                </a:lnTo>
                <a:close/>
              </a:path>
              <a:path w="275589" h="1635760">
                <a:moveTo>
                  <a:pt x="53340" y="1612392"/>
                </a:moveTo>
                <a:lnTo>
                  <a:pt x="46894" y="1597065"/>
                </a:lnTo>
                <a:lnTo>
                  <a:pt x="36576" y="1610106"/>
                </a:lnTo>
                <a:lnTo>
                  <a:pt x="53340" y="1612392"/>
                </a:lnTo>
                <a:close/>
              </a:path>
              <a:path w="275589" h="1635760">
                <a:moveTo>
                  <a:pt x="53340" y="1617726"/>
                </a:moveTo>
                <a:lnTo>
                  <a:pt x="53340" y="1612392"/>
                </a:lnTo>
                <a:lnTo>
                  <a:pt x="36576" y="1610106"/>
                </a:lnTo>
                <a:lnTo>
                  <a:pt x="36576" y="1614932"/>
                </a:lnTo>
                <a:lnTo>
                  <a:pt x="53340" y="1617726"/>
                </a:lnTo>
                <a:close/>
              </a:path>
              <a:path w="275589" h="1635760">
                <a:moveTo>
                  <a:pt x="275081" y="2286"/>
                </a:moveTo>
                <a:lnTo>
                  <a:pt x="256031" y="0"/>
                </a:lnTo>
                <a:lnTo>
                  <a:pt x="39778" y="1580144"/>
                </a:lnTo>
                <a:lnTo>
                  <a:pt x="46894" y="1597065"/>
                </a:lnTo>
                <a:lnTo>
                  <a:pt x="58124" y="1582871"/>
                </a:lnTo>
                <a:lnTo>
                  <a:pt x="275081" y="2286"/>
                </a:lnTo>
                <a:close/>
              </a:path>
              <a:path w="275589" h="1635760">
                <a:moveTo>
                  <a:pt x="58124" y="1582871"/>
                </a:moveTo>
                <a:lnTo>
                  <a:pt x="46894" y="1597065"/>
                </a:lnTo>
                <a:lnTo>
                  <a:pt x="53340" y="1612392"/>
                </a:lnTo>
                <a:lnTo>
                  <a:pt x="53340" y="1617726"/>
                </a:lnTo>
                <a:lnTo>
                  <a:pt x="58124" y="15828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1990" y="4953000"/>
            <a:ext cx="704850" cy="1468755"/>
          </a:xfrm>
          <a:custGeom>
            <a:avLst/>
            <a:gdLst/>
            <a:ahLst/>
            <a:cxnLst/>
            <a:rect l="l" t="t" r="r" b="b"/>
            <a:pathLst>
              <a:path w="704850" h="1468754">
                <a:moveTo>
                  <a:pt x="680503" y="53773"/>
                </a:moveTo>
                <a:lnTo>
                  <a:pt x="678805" y="34240"/>
                </a:lnTo>
                <a:lnTo>
                  <a:pt x="663603" y="44801"/>
                </a:lnTo>
                <a:lnTo>
                  <a:pt x="0" y="1459992"/>
                </a:lnTo>
                <a:lnTo>
                  <a:pt x="17525" y="1468374"/>
                </a:lnTo>
                <a:lnTo>
                  <a:pt x="680503" y="53773"/>
                </a:lnTo>
                <a:close/>
              </a:path>
              <a:path w="704850" h="1468754">
                <a:moveTo>
                  <a:pt x="704849" y="109728"/>
                </a:moveTo>
                <a:lnTo>
                  <a:pt x="704087" y="104393"/>
                </a:lnTo>
                <a:lnTo>
                  <a:pt x="694943" y="0"/>
                </a:lnTo>
                <a:lnTo>
                  <a:pt x="608837" y="59436"/>
                </a:lnTo>
                <a:lnTo>
                  <a:pt x="604265" y="62484"/>
                </a:lnTo>
                <a:lnTo>
                  <a:pt x="603503" y="68580"/>
                </a:lnTo>
                <a:lnTo>
                  <a:pt x="606551" y="73152"/>
                </a:lnTo>
                <a:lnTo>
                  <a:pt x="609599" y="76962"/>
                </a:lnTo>
                <a:lnTo>
                  <a:pt x="614933" y="78486"/>
                </a:lnTo>
                <a:lnTo>
                  <a:pt x="619505" y="75437"/>
                </a:lnTo>
                <a:lnTo>
                  <a:pt x="663603" y="44801"/>
                </a:lnTo>
                <a:lnTo>
                  <a:pt x="678179" y="13715"/>
                </a:lnTo>
                <a:lnTo>
                  <a:pt x="695705" y="21336"/>
                </a:lnTo>
                <a:lnTo>
                  <a:pt x="695705" y="115062"/>
                </a:lnTo>
                <a:lnTo>
                  <a:pt x="701039" y="114300"/>
                </a:lnTo>
                <a:lnTo>
                  <a:pt x="704849" y="109728"/>
                </a:lnTo>
                <a:close/>
              </a:path>
              <a:path w="704850" h="1468754">
                <a:moveTo>
                  <a:pt x="695705" y="21336"/>
                </a:moveTo>
                <a:lnTo>
                  <a:pt x="678179" y="13715"/>
                </a:lnTo>
                <a:lnTo>
                  <a:pt x="663603" y="44801"/>
                </a:lnTo>
                <a:lnTo>
                  <a:pt x="677417" y="35204"/>
                </a:lnTo>
                <a:lnTo>
                  <a:pt x="677417" y="18287"/>
                </a:lnTo>
                <a:lnTo>
                  <a:pt x="691895" y="25146"/>
                </a:lnTo>
                <a:lnTo>
                  <a:pt x="691895" y="29465"/>
                </a:lnTo>
                <a:lnTo>
                  <a:pt x="695705" y="21336"/>
                </a:lnTo>
                <a:close/>
              </a:path>
              <a:path w="704850" h="1468754">
                <a:moveTo>
                  <a:pt x="691895" y="25146"/>
                </a:moveTo>
                <a:lnTo>
                  <a:pt x="677417" y="18287"/>
                </a:lnTo>
                <a:lnTo>
                  <a:pt x="678805" y="34240"/>
                </a:lnTo>
                <a:lnTo>
                  <a:pt x="691895" y="25146"/>
                </a:lnTo>
                <a:close/>
              </a:path>
              <a:path w="704850" h="1468754">
                <a:moveTo>
                  <a:pt x="678805" y="34240"/>
                </a:moveTo>
                <a:lnTo>
                  <a:pt x="677417" y="18287"/>
                </a:lnTo>
                <a:lnTo>
                  <a:pt x="677417" y="35204"/>
                </a:lnTo>
                <a:lnTo>
                  <a:pt x="678805" y="34240"/>
                </a:lnTo>
                <a:close/>
              </a:path>
              <a:path w="704850" h="1468754">
                <a:moveTo>
                  <a:pt x="691895" y="29465"/>
                </a:moveTo>
                <a:lnTo>
                  <a:pt x="691895" y="25146"/>
                </a:lnTo>
                <a:lnTo>
                  <a:pt x="678805" y="34240"/>
                </a:lnTo>
                <a:lnTo>
                  <a:pt x="680503" y="53773"/>
                </a:lnTo>
                <a:lnTo>
                  <a:pt x="691895" y="29465"/>
                </a:lnTo>
                <a:close/>
              </a:path>
              <a:path w="704850" h="1468754">
                <a:moveTo>
                  <a:pt x="695705" y="115062"/>
                </a:moveTo>
                <a:lnTo>
                  <a:pt x="695705" y="21336"/>
                </a:lnTo>
                <a:lnTo>
                  <a:pt x="680503" y="53773"/>
                </a:lnTo>
                <a:lnTo>
                  <a:pt x="685037" y="105918"/>
                </a:lnTo>
                <a:lnTo>
                  <a:pt x="685799" y="111252"/>
                </a:lnTo>
                <a:lnTo>
                  <a:pt x="690371" y="115062"/>
                </a:lnTo>
                <a:lnTo>
                  <a:pt x="695705" y="1150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1552" y="6273800"/>
            <a:ext cx="3150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also need the inverse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mapping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" y="1239265"/>
            <a:ext cx="745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Linear </a:t>
            </a:r>
            <a:r>
              <a:rPr sz="3600" spc="-200" dirty="0"/>
              <a:t>Distribution</a:t>
            </a:r>
            <a:r>
              <a:rPr sz="3600" dirty="0"/>
              <a:t> </a:t>
            </a:r>
            <a:r>
              <a:rPr sz="3600" spc="-280" dirty="0"/>
              <a:t>Piecewise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181952" y="2135818"/>
            <a:ext cx="5341688" cy="4493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7146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Linear </a:t>
            </a:r>
            <a:r>
              <a:rPr sz="3600" spc="-265" dirty="0"/>
              <a:t>Histogram</a:t>
            </a:r>
            <a:r>
              <a:rPr sz="3600" spc="-40" dirty="0"/>
              <a:t> </a:t>
            </a:r>
            <a:r>
              <a:rPr sz="3600" spc="-280" dirty="0"/>
              <a:t>Piecewise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58100" y="2326816"/>
            <a:ext cx="5786591" cy="4668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890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/>
              <a:t>Histogram</a:t>
            </a:r>
            <a:r>
              <a:rPr sz="3600" spc="-250" dirty="0"/>
              <a:t> </a:t>
            </a:r>
            <a:r>
              <a:rPr sz="3600" spc="-210" dirty="0"/>
              <a:t>Matching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993645"/>
            <a:ext cx="8369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0" dirty="0">
                <a:latin typeface="Trebuchet MS"/>
                <a:cs typeface="Trebuchet MS"/>
              </a:rPr>
              <a:t>Prior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method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needed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reference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distribution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invertible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5242509"/>
            <a:ext cx="7355840" cy="18484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65" dirty="0">
                <a:latin typeface="Trebuchet MS"/>
                <a:cs typeface="Trebuchet MS"/>
              </a:rPr>
              <a:t>What</a:t>
            </a:r>
            <a:r>
              <a:rPr sz="2600" spc="-605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if </a:t>
            </a:r>
            <a:r>
              <a:rPr sz="2600" spc="-125" dirty="0">
                <a:latin typeface="Trebuchet MS"/>
                <a:cs typeface="Trebuchet MS"/>
              </a:rPr>
              <a:t>reference </a:t>
            </a:r>
            <a:r>
              <a:rPr sz="2600" spc="-95" dirty="0">
                <a:latin typeface="Trebuchet MS"/>
                <a:cs typeface="Trebuchet MS"/>
              </a:rPr>
              <a:t>histogram is </a:t>
            </a:r>
            <a:r>
              <a:rPr sz="2600" spc="-85" dirty="0">
                <a:latin typeface="Trebuchet MS"/>
                <a:cs typeface="Trebuchet MS"/>
              </a:rPr>
              <a:t>not </a:t>
            </a:r>
            <a:r>
              <a:rPr sz="2600" spc="-95" dirty="0">
                <a:latin typeface="Trebuchet MS"/>
                <a:cs typeface="Trebuchet MS"/>
              </a:rPr>
              <a:t>invertible?</a:t>
            </a:r>
            <a:endParaRPr sz="26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5" dirty="0">
                <a:latin typeface="Trebuchet MS"/>
                <a:cs typeface="Trebuchet MS"/>
              </a:rPr>
              <a:t>For </a:t>
            </a:r>
            <a:r>
              <a:rPr sz="2600" spc="-130" dirty="0">
                <a:latin typeface="Trebuchet MS"/>
                <a:cs typeface="Trebuchet MS"/>
              </a:rPr>
              <a:t>example </a:t>
            </a:r>
            <a:r>
              <a:rPr sz="2600" spc="-85" dirty="0">
                <a:latin typeface="Trebuchet MS"/>
                <a:cs typeface="Trebuchet MS"/>
              </a:rPr>
              <a:t>not </a:t>
            </a:r>
            <a:r>
              <a:rPr sz="2600" spc="-130" dirty="0">
                <a:latin typeface="Trebuchet MS"/>
                <a:cs typeface="Trebuchet MS"/>
              </a:rPr>
              <a:t>invertible </a:t>
            </a:r>
            <a:r>
              <a:rPr sz="2600" spc="-160" dirty="0">
                <a:latin typeface="Trebuchet MS"/>
                <a:cs typeface="Trebuchet MS"/>
              </a:rPr>
              <a:t>if </a:t>
            </a:r>
            <a:r>
              <a:rPr sz="2600" spc="-95" dirty="0">
                <a:latin typeface="Trebuchet MS"/>
                <a:cs typeface="Trebuchet MS"/>
              </a:rPr>
              <a:t>histogram </a:t>
            </a:r>
            <a:r>
              <a:rPr sz="2600" spc="-75" dirty="0">
                <a:latin typeface="Trebuchet MS"/>
                <a:cs typeface="Trebuchet MS"/>
              </a:rPr>
              <a:t>has some  </a:t>
            </a:r>
            <a:r>
              <a:rPr sz="2600" spc="-114" dirty="0">
                <a:latin typeface="Trebuchet MS"/>
                <a:cs typeface="Trebuchet MS"/>
              </a:rPr>
              <a:t>intensities </a:t>
            </a:r>
            <a:r>
              <a:rPr sz="2600" spc="-130" dirty="0">
                <a:latin typeface="Trebuchet MS"/>
                <a:cs typeface="Trebuchet MS"/>
              </a:rPr>
              <a:t>that </a:t>
            </a:r>
            <a:r>
              <a:rPr sz="2600" spc="-120" dirty="0">
                <a:latin typeface="Trebuchet MS"/>
                <a:cs typeface="Trebuchet MS"/>
              </a:rPr>
              <a:t>occur </a:t>
            </a:r>
            <a:r>
              <a:rPr sz="2600" spc="-110" dirty="0">
                <a:latin typeface="Trebuchet MS"/>
                <a:cs typeface="Trebuchet MS"/>
              </a:rPr>
              <a:t>with </a:t>
            </a:r>
            <a:r>
              <a:rPr sz="2600" spc="-120" dirty="0">
                <a:latin typeface="Trebuchet MS"/>
                <a:cs typeface="Trebuchet MS"/>
              </a:rPr>
              <a:t>probability </a:t>
            </a:r>
            <a:r>
              <a:rPr sz="2600" spc="95" dirty="0">
                <a:latin typeface="Trebuchet MS"/>
                <a:cs typeface="Trebuchet MS"/>
              </a:rPr>
              <a:t>0?</a:t>
            </a:r>
            <a:r>
              <a:rPr sz="2600" spc="-590" dirty="0">
                <a:latin typeface="Trebuchet MS"/>
                <a:cs typeface="Trebuchet MS"/>
              </a:rPr>
              <a:t> </a:t>
            </a:r>
            <a:r>
              <a:rPr sz="2600" spc="-225" dirty="0">
                <a:latin typeface="Trebuchet MS"/>
                <a:cs typeface="Trebuchet MS"/>
              </a:rPr>
              <a:t>i.e. </a:t>
            </a:r>
            <a:r>
              <a:rPr sz="2600" spc="-145" dirty="0">
                <a:latin typeface="Trebuchet MS"/>
                <a:cs typeface="Trebuchet MS"/>
              </a:rPr>
              <a:t>p(k) </a:t>
            </a:r>
            <a:r>
              <a:rPr sz="2600" spc="-70" dirty="0">
                <a:latin typeface="Trebuchet MS"/>
                <a:cs typeface="Trebuchet MS"/>
              </a:rPr>
              <a:t>= </a:t>
            </a:r>
            <a:r>
              <a:rPr sz="2600" spc="-50" dirty="0">
                <a:latin typeface="Trebuchet MS"/>
                <a:cs typeface="Trebuchet MS"/>
              </a:rPr>
              <a:t>0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65" dirty="0">
                <a:latin typeface="Trebuchet MS"/>
                <a:cs typeface="Trebuchet MS"/>
              </a:rPr>
              <a:t>Use </a:t>
            </a:r>
            <a:r>
              <a:rPr sz="2600" spc="-135" dirty="0">
                <a:latin typeface="Trebuchet MS"/>
                <a:cs typeface="Trebuchet MS"/>
              </a:rPr>
              <a:t>different </a:t>
            </a:r>
            <a:r>
              <a:rPr sz="2600" spc="-95" dirty="0">
                <a:latin typeface="Trebuchet MS"/>
                <a:cs typeface="Trebuchet MS"/>
              </a:rPr>
              <a:t>method </a:t>
            </a:r>
            <a:r>
              <a:rPr sz="2600" spc="-150" dirty="0">
                <a:latin typeface="Trebuchet MS"/>
                <a:cs typeface="Trebuchet MS"/>
              </a:rPr>
              <a:t>called </a:t>
            </a:r>
            <a:r>
              <a:rPr sz="2600" b="1" spc="-18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r>
              <a:rPr sz="2600" b="1" spc="-4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195" dirty="0">
                <a:solidFill>
                  <a:srgbClr val="FF0000"/>
                </a:solidFill>
                <a:latin typeface="Arial"/>
                <a:cs typeface="Arial"/>
              </a:rPr>
              <a:t>matching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2619" y="4937466"/>
            <a:ext cx="2573614" cy="28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4165" y="2614133"/>
            <a:ext cx="5686375" cy="1995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7913" y="3310890"/>
            <a:ext cx="2242820" cy="605790"/>
          </a:xfrm>
          <a:custGeom>
            <a:avLst/>
            <a:gdLst/>
            <a:ahLst/>
            <a:cxnLst/>
            <a:rect l="l" t="t" r="r" b="b"/>
            <a:pathLst>
              <a:path w="2242820" h="605789">
                <a:moveTo>
                  <a:pt x="2205880" y="566197"/>
                </a:moveTo>
                <a:lnTo>
                  <a:pt x="2192502" y="552982"/>
                </a:lnTo>
                <a:lnTo>
                  <a:pt x="5334" y="0"/>
                </a:lnTo>
                <a:lnTo>
                  <a:pt x="0" y="18288"/>
                </a:lnTo>
                <a:lnTo>
                  <a:pt x="2186635" y="571695"/>
                </a:lnTo>
                <a:lnTo>
                  <a:pt x="2205880" y="566197"/>
                </a:lnTo>
                <a:close/>
              </a:path>
              <a:path w="2242820" h="605789">
                <a:moveTo>
                  <a:pt x="2226564" y="579916"/>
                </a:moveTo>
                <a:lnTo>
                  <a:pt x="2226564" y="561593"/>
                </a:lnTo>
                <a:lnTo>
                  <a:pt x="2221991" y="580643"/>
                </a:lnTo>
                <a:lnTo>
                  <a:pt x="2186635" y="571695"/>
                </a:lnTo>
                <a:lnTo>
                  <a:pt x="2136648" y="585977"/>
                </a:lnTo>
                <a:lnTo>
                  <a:pt x="2132076" y="587501"/>
                </a:lnTo>
                <a:lnTo>
                  <a:pt x="2129028" y="592835"/>
                </a:lnTo>
                <a:lnTo>
                  <a:pt x="2132076" y="603504"/>
                </a:lnTo>
                <a:lnTo>
                  <a:pt x="2137410" y="605790"/>
                </a:lnTo>
                <a:lnTo>
                  <a:pt x="2141982" y="604265"/>
                </a:lnTo>
                <a:lnTo>
                  <a:pt x="2226564" y="579916"/>
                </a:lnTo>
                <a:close/>
              </a:path>
              <a:path w="2242820" h="605789">
                <a:moveTo>
                  <a:pt x="2242566" y="575309"/>
                </a:moveTo>
                <a:lnTo>
                  <a:pt x="2167890" y="502157"/>
                </a:lnTo>
                <a:lnTo>
                  <a:pt x="2164079" y="499109"/>
                </a:lnTo>
                <a:lnTo>
                  <a:pt x="2157984" y="499109"/>
                </a:lnTo>
                <a:lnTo>
                  <a:pt x="2151126" y="505967"/>
                </a:lnTo>
                <a:lnTo>
                  <a:pt x="2151126" y="512063"/>
                </a:lnTo>
                <a:lnTo>
                  <a:pt x="2154936" y="515873"/>
                </a:lnTo>
                <a:lnTo>
                  <a:pt x="2192502" y="552982"/>
                </a:lnTo>
                <a:lnTo>
                  <a:pt x="2226564" y="561593"/>
                </a:lnTo>
                <a:lnTo>
                  <a:pt x="2226564" y="579916"/>
                </a:lnTo>
                <a:lnTo>
                  <a:pt x="2242566" y="575309"/>
                </a:lnTo>
                <a:close/>
              </a:path>
              <a:path w="2242820" h="605789">
                <a:moveTo>
                  <a:pt x="2221991" y="580643"/>
                </a:moveTo>
                <a:lnTo>
                  <a:pt x="2221991" y="561593"/>
                </a:lnTo>
                <a:lnTo>
                  <a:pt x="2217420" y="577595"/>
                </a:lnTo>
                <a:lnTo>
                  <a:pt x="2205880" y="566197"/>
                </a:lnTo>
                <a:lnTo>
                  <a:pt x="2186635" y="571695"/>
                </a:lnTo>
                <a:lnTo>
                  <a:pt x="2221991" y="580643"/>
                </a:lnTo>
                <a:close/>
              </a:path>
              <a:path w="2242820" h="605789">
                <a:moveTo>
                  <a:pt x="2226564" y="561593"/>
                </a:moveTo>
                <a:lnTo>
                  <a:pt x="2192502" y="552982"/>
                </a:lnTo>
                <a:lnTo>
                  <a:pt x="2205880" y="566197"/>
                </a:lnTo>
                <a:lnTo>
                  <a:pt x="2221991" y="561593"/>
                </a:lnTo>
                <a:lnTo>
                  <a:pt x="2221991" y="580643"/>
                </a:lnTo>
                <a:lnTo>
                  <a:pt x="2226564" y="561593"/>
                </a:lnTo>
                <a:close/>
              </a:path>
              <a:path w="2242820" h="605789">
                <a:moveTo>
                  <a:pt x="2221991" y="561593"/>
                </a:moveTo>
                <a:lnTo>
                  <a:pt x="2205880" y="566197"/>
                </a:lnTo>
                <a:lnTo>
                  <a:pt x="2217420" y="577595"/>
                </a:lnTo>
                <a:lnTo>
                  <a:pt x="2221991" y="5615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901" y="3054349"/>
            <a:ext cx="8959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Has to</a:t>
            </a:r>
            <a:r>
              <a:rPr sz="16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 invertible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811784"/>
            <a:ext cx="3890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65" dirty="0">
                <a:solidFill>
                  <a:srgbClr val="330065"/>
                </a:solidFill>
                <a:latin typeface="Arial"/>
                <a:cs typeface="Arial"/>
              </a:rPr>
              <a:t>Histogram</a:t>
            </a:r>
            <a:r>
              <a:rPr sz="3600" b="1" spc="-25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210" dirty="0">
                <a:solidFill>
                  <a:srgbClr val="330065"/>
                </a:solidFill>
                <a:latin typeface="Arial"/>
                <a:cs typeface="Arial"/>
              </a:rPr>
              <a:t>Matching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9827" y="1670304"/>
            <a:ext cx="8238743" cy="4921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902" y="1799335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934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</a:t>
            </a:r>
            <a:r>
              <a:rPr sz="3600" spc="-110" dirty="0"/>
              <a:t>to </a:t>
            </a:r>
            <a:r>
              <a:rPr sz="3600" spc="-225" dirty="0"/>
              <a:t>a </a:t>
            </a:r>
            <a:r>
              <a:rPr sz="3600" spc="-280" dirty="0"/>
              <a:t>Given</a:t>
            </a:r>
            <a:r>
              <a:rPr sz="3600" spc="-190" dirty="0"/>
              <a:t> </a:t>
            </a:r>
            <a:r>
              <a:rPr sz="3600" spc="-265" dirty="0"/>
              <a:t>Histogram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651213" y="2098526"/>
            <a:ext cx="4855170" cy="1729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4126" y="5049744"/>
            <a:ext cx="5320685" cy="1896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2404" y="4417995"/>
            <a:ext cx="4751521" cy="23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6702" y="6826757"/>
            <a:ext cx="2118360" cy="226060"/>
          </a:xfrm>
          <a:custGeom>
            <a:avLst/>
            <a:gdLst/>
            <a:ahLst/>
            <a:cxnLst/>
            <a:rect l="l" t="t" r="r" b="b"/>
            <a:pathLst>
              <a:path w="2118359" h="226059">
                <a:moveTo>
                  <a:pt x="109728" y="11430"/>
                </a:moveTo>
                <a:lnTo>
                  <a:pt x="107442" y="6858"/>
                </a:lnTo>
                <a:lnTo>
                  <a:pt x="105156" y="1524"/>
                </a:lnTo>
                <a:lnTo>
                  <a:pt x="99060" y="0"/>
                </a:lnTo>
                <a:lnTo>
                  <a:pt x="94487" y="2286"/>
                </a:lnTo>
                <a:lnTo>
                  <a:pt x="0" y="47244"/>
                </a:lnTo>
                <a:lnTo>
                  <a:pt x="18287" y="60029"/>
                </a:lnTo>
                <a:lnTo>
                  <a:pt x="18287" y="58674"/>
                </a:lnTo>
                <a:lnTo>
                  <a:pt x="19812" y="39624"/>
                </a:lnTo>
                <a:lnTo>
                  <a:pt x="54785" y="42405"/>
                </a:lnTo>
                <a:lnTo>
                  <a:pt x="102869" y="19050"/>
                </a:lnTo>
                <a:lnTo>
                  <a:pt x="107442" y="16764"/>
                </a:lnTo>
                <a:lnTo>
                  <a:pt x="109728" y="11430"/>
                </a:lnTo>
                <a:close/>
              </a:path>
              <a:path w="2118359" h="226059">
                <a:moveTo>
                  <a:pt x="54785" y="42405"/>
                </a:moveTo>
                <a:lnTo>
                  <a:pt x="19812" y="39624"/>
                </a:lnTo>
                <a:lnTo>
                  <a:pt x="18287" y="58674"/>
                </a:lnTo>
                <a:lnTo>
                  <a:pt x="22860" y="59037"/>
                </a:lnTo>
                <a:lnTo>
                  <a:pt x="22860" y="57912"/>
                </a:lnTo>
                <a:lnTo>
                  <a:pt x="24384" y="41148"/>
                </a:lnTo>
                <a:lnTo>
                  <a:pt x="37958" y="50578"/>
                </a:lnTo>
                <a:lnTo>
                  <a:pt x="54785" y="42405"/>
                </a:lnTo>
                <a:close/>
              </a:path>
              <a:path w="2118359" h="226059">
                <a:moveTo>
                  <a:pt x="102108" y="100584"/>
                </a:moveTo>
                <a:lnTo>
                  <a:pt x="101346" y="94488"/>
                </a:lnTo>
                <a:lnTo>
                  <a:pt x="96774" y="91439"/>
                </a:lnTo>
                <a:lnTo>
                  <a:pt x="53659" y="61486"/>
                </a:lnTo>
                <a:lnTo>
                  <a:pt x="18287" y="58674"/>
                </a:lnTo>
                <a:lnTo>
                  <a:pt x="18287" y="60029"/>
                </a:lnTo>
                <a:lnTo>
                  <a:pt x="86106" y="107442"/>
                </a:lnTo>
                <a:lnTo>
                  <a:pt x="90678" y="110489"/>
                </a:lnTo>
                <a:lnTo>
                  <a:pt x="96012" y="108966"/>
                </a:lnTo>
                <a:lnTo>
                  <a:pt x="99060" y="104394"/>
                </a:lnTo>
                <a:lnTo>
                  <a:pt x="102108" y="100584"/>
                </a:lnTo>
                <a:close/>
              </a:path>
              <a:path w="2118359" h="226059">
                <a:moveTo>
                  <a:pt x="37958" y="50578"/>
                </a:moveTo>
                <a:lnTo>
                  <a:pt x="24384" y="41148"/>
                </a:lnTo>
                <a:lnTo>
                  <a:pt x="22860" y="57912"/>
                </a:lnTo>
                <a:lnTo>
                  <a:pt x="37958" y="50578"/>
                </a:lnTo>
                <a:close/>
              </a:path>
              <a:path w="2118359" h="226059">
                <a:moveTo>
                  <a:pt x="53659" y="61486"/>
                </a:moveTo>
                <a:lnTo>
                  <a:pt x="37958" y="50578"/>
                </a:lnTo>
                <a:lnTo>
                  <a:pt x="22860" y="57912"/>
                </a:lnTo>
                <a:lnTo>
                  <a:pt x="22860" y="59037"/>
                </a:lnTo>
                <a:lnTo>
                  <a:pt x="53659" y="61486"/>
                </a:lnTo>
                <a:close/>
              </a:path>
              <a:path w="2118359" h="226059">
                <a:moveTo>
                  <a:pt x="2118360" y="206501"/>
                </a:moveTo>
                <a:lnTo>
                  <a:pt x="54785" y="42405"/>
                </a:lnTo>
                <a:lnTo>
                  <a:pt x="37958" y="50578"/>
                </a:lnTo>
                <a:lnTo>
                  <a:pt x="53659" y="61486"/>
                </a:lnTo>
                <a:lnTo>
                  <a:pt x="2116836" y="225551"/>
                </a:lnTo>
                <a:lnTo>
                  <a:pt x="2118360" y="2065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13802" y="6900926"/>
            <a:ext cx="15265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8276" y="6919721"/>
            <a:ext cx="993140" cy="218440"/>
          </a:xfrm>
          <a:custGeom>
            <a:avLst/>
            <a:gdLst/>
            <a:ahLst/>
            <a:cxnLst/>
            <a:rect l="l" t="t" r="r" b="b"/>
            <a:pathLst>
              <a:path w="993139" h="218440">
                <a:moveTo>
                  <a:pt x="954926" y="45087"/>
                </a:moveTo>
                <a:lnTo>
                  <a:pt x="937830" y="38657"/>
                </a:lnTo>
                <a:lnTo>
                  <a:pt x="0" y="198881"/>
                </a:lnTo>
                <a:lnTo>
                  <a:pt x="3810" y="217931"/>
                </a:lnTo>
                <a:lnTo>
                  <a:pt x="940803" y="56989"/>
                </a:lnTo>
                <a:lnTo>
                  <a:pt x="954926" y="45087"/>
                </a:lnTo>
                <a:close/>
              </a:path>
              <a:path w="993139" h="218440">
                <a:moveTo>
                  <a:pt x="992886" y="38861"/>
                </a:moveTo>
                <a:lnTo>
                  <a:pt x="894588" y="2285"/>
                </a:lnTo>
                <a:lnTo>
                  <a:pt x="890016" y="0"/>
                </a:lnTo>
                <a:lnTo>
                  <a:pt x="883920" y="2285"/>
                </a:lnTo>
                <a:lnTo>
                  <a:pt x="882396" y="7619"/>
                </a:lnTo>
                <a:lnTo>
                  <a:pt x="880872" y="12191"/>
                </a:lnTo>
                <a:lnTo>
                  <a:pt x="883158" y="18287"/>
                </a:lnTo>
                <a:lnTo>
                  <a:pt x="887730" y="19811"/>
                </a:lnTo>
                <a:lnTo>
                  <a:pt x="937830" y="38657"/>
                </a:lnTo>
                <a:lnTo>
                  <a:pt x="972312" y="32765"/>
                </a:lnTo>
                <a:lnTo>
                  <a:pt x="975360" y="51053"/>
                </a:lnTo>
                <a:lnTo>
                  <a:pt x="975360" y="53411"/>
                </a:lnTo>
                <a:lnTo>
                  <a:pt x="992886" y="38861"/>
                </a:lnTo>
                <a:close/>
              </a:path>
              <a:path w="993139" h="218440">
                <a:moveTo>
                  <a:pt x="975360" y="53411"/>
                </a:moveTo>
                <a:lnTo>
                  <a:pt x="975360" y="51053"/>
                </a:lnTo>
                <a:lnTo>
                  <a:pt x="940803" y="56989"/>
                </a:lnTo>
                <a:lnTo>
                  <a:pt x="899922" y="91439"/>
                </a:lnTo>
                <a:lnTo>
                  <a:pt x="896112" y="94487"/>
                </a:lnTo>
                <a:lnTo>
                  <a:pt x="895350" y="100583"/>
                </a:lnTo>
                <a:lnTo>
                  <a:pt x="899160" y="104393"/>
                </a:lnTo>
                <a:lnTo>
                  <a:pt x="902208" y="108965"/>
                </a:lnTo>
                <a:lnTo>
                  <a:pt x="908304" y="108965"/>
                </a:lnTo>
                <a:lnTo>
                  <a:pt x="912114" y="105917"/>
                </a:lnTo>
                <a:lnTo>
                  <a:pt x="975360" y="53411"/>
                </a:lnTo>
                <a:close/>
              </a:path>
              <a:path w="993139" h="218440">
                <a:moveTo>
                  <a:pt x="975360" y="51053"/>
                </a:moveTo>
                <a:lnTo>
                  <a:pt x="972312" y="32765"/>
                </a:lnTo>
                <a:lnTo>
                  <a:pt x="937830" y="38657"/>
                </a:lnTo>
                <a:lnTo>
                  <a:pt x="954926" y="45087"/>
                </a:lnTo>
                <a:lnTo>
                  <a:pt x="967740" y="34289"/>
                </a:lnTo>
                <a:lnTo>
                  <a:pt x="970788" y="51053"/>
                </a:lnTo>
                <a:lnTo>
                  <a:pt x="970788" y="51839"/>
                </a:lnTo>
                <a:lnTo>
                  <a:pt x="975360" y="51053"/>
                </a:lnTo>
                <a:close/>
              </a:path>
              <a:path w="993139" h="218440">
                <a:moveTo>
                  <a:pt x="970788" y="51839"/>
                </a:moveTo>
                <a:lnTo>
                  <a:pt x="970788" y="51053"/>
                </a:lnTo>
                <a:lnTo>
                  <a:pt x="954926" y="45087"/>
                </a:lnTo>
                <a:lnTo>
                  <a:pt x="940803" y="56989"/>
                </a:lnTo>
                <a:lnTo>
                  <a:pt x="970788" y="51839"/>
                </a:lnTo>
                <a:close/>
              </a:path>
              <a:path w="993139" h="218440">
                <a:moveTo>
                  <a:pt x="970788" y="51053"/>
                </a:moveTo>
                <a:lnTo>
                  <a:pt x="967740" y="34289"/>
                </a:lnTo>
                <a:lnTo>
                  <a:pt x="954926" y="45087"/>
                </a:lnTo>
                <a:lnTo>
                  <a:pt x="970788" y="510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8705" y="6900926"/>
            <a:ext cx="16065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Matched</a:t>
            </a:r>
            <a:r>
              <a:rPr sz="16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28038" y="5996940"/>
            <a:ext cx="1678305" cy="296545"/>
          </a:xfrm>
          <a:custGeom>
            <a:avLst/>
            <a:gdLst/>
            <a:ahLst/>
            <a:cxnLst/>
            <a:rect l="l" t="t" r="r" b="b"/>
            <a:pathLst>
              <a:path w="1678304" h="296545">
                <a:moveTo>
                  <a:pt x="1639713" y="46265"/>
                </a:moveTo>
                <a:lnTo>
                  <a:pt x="1622883" y="39345"/>
                </a:lnTo>
                <a:lnTo>
                  <a:pt x="0" y="277367"/>
                </a:lnTo>
                <a:lnTo>
                  <a:pt x="2286" y="296417"/>
                </a:lnTo>
                <a:lnTo>
                  <a:pt x="1625387" y="57726"/>
                </a:lnTo>
                <a:lnTo>
                  <a:pt x="1639713" y="46265"/>
                </a:lnTo>
                <a:close/>
              </a:path>
              <a:path w="1678304" h="296545">
                <a:moveTo>
                  <a:pt x="1677924" y="40385"/>
                </a:moveTo>
                <a:lnTo>
                  <a:pt x="1580388" y="1523"/>
                </a:lnTo>
                <a:lnTo>
                  <a:pt x="1575816" y="0"/>
                </a:lnTo>
                <a:lnTo>
                  <a:pt x="1570482" y="2285"/>
                </a:lnTo>
                <a:lnTo>
                  <a:pt x="1568196" y="6857"/>
                </a:lnTo>
                <a:lnTo>
                  <a:pt x="1565910" y="12191"/>
                </a:lnTo>
                <a:lnTo>
                  <a:pt x="1568196" y="17525"/>
                </a:lnTo>
                <a:lnTo>
                  <a:pt x="1573530" y="19049"/>
                </a:lnTo>
                <a:lnTo>
                  <a:pt x="1622883" y="39345"/>
                </a:lnTo>
                <a:lnTo>
                  <a:pt x="1657350" y="34289"/>
                </a:lnTo>
                <a:lnTo>
                  <a:pt x="1660398" y="52577"/>
                </a:lnTo>
                <a:lnTo>
                  <a:pt x="1660398" y="54341"/>
                </a:lnTo>
                <a:lnTo>
                  <a:pt x="1677924" y="40385"/>
                </a:lnTo>
                <a:close/>
              </a:path>
              <a:path w="1678304" h="296545">
                <a:moveTo>
                  <a:pt x="1660398" y="54341"/>
                </a:moveTo>
                <a:lnTo>
                  <a:pt x="1660398" y="52577"/>
                </a:lnTo>
                <a:lnTo>
                  <a:pt x="1625387" y="57726"/>
                </a:lnTo>
                <a:lnTo>
                  <a:pt x="1584198" y="90677"/>
                </a:lnTo>
                <a:lnTo>
                  <a:pt x="1579626" y="94487"/>
                </a:lnTo>
                <a:lnTo>
                  <a:pt x="1578864" y="100583"/>
                </a:lnTo>
                <a:lnTo>
                  <a:pt x="1582674" y="104393"/>
                </a:lnTo>
                <a:lnTo>
                  <a:pt x="1585722" y="108203"/>
                </a:lnTo>
                <a:lnTo>
                  <a:pt x="1591818" y="108965"/>
                </a:lnTo>
                <a:lnTo>
                  <a:pt x="1660398" y="54341"/>
                </a:lnTo>
                <a:close/>
              </a:path>
              <a:path w="1678304" h="296545">
                <a:moveTo>
                  <a:pt x="1660398" y="52577"/>
                </a:moveTo>
                <a:lnTo>
                  <a:pt x="1657350" y="34289"/>
                </a:lnTo>
                <a:lnTo>
                  <a:pt x="1622883" y="39345"/>
                </a:lnTo>
                <a:lnTo>
                  <a:pt x="1639713" y="46265"/>
                </a:lnTo>
                <a:lnTo>
                  <a:pt x="1652778" y="35813"/>
                </a:lnTo>
                <a:lnTo>
                  <a:pt x="1655064" y="52577"/>
                </a:lnTo>
                <a:lnTo>
                  <a:pt x="1655064" y="53362"/>
                </a:lnTo>
                <a:lnTo>
                  <a:pt x="1660398" y="52577"/>
                </a:lnTo>
                <a:close/>
              </a:path>
              <a:path w="1678304" h="296545">
                <a:moveTo>
                  <a:pt x="1655064" y="53362"/>
                </a:moveTo>
                <a:lnTo>
                  <a:pt x="1655064" y="52577"/>
                </a:lnTo>
                <a:lnTo>
                  <a:pt x="1639713" y="46265"/>
                </a:lnTo>
                <a:lnTo>
                  <a:pt x="1625387" y="57726"/>
                </a:lnTo>
                <a:lnTo>
                  <a:pt x="1655064" y="53362"/>
                </a:lnTo>
                <a:close/>
              </a:path>
              <a:path w="1678304" h="296545">
                <a:moveTo>
                  <a:pt x="1655064" y="52577"/>
                </a:moveTo>
                <a:lnTo>
                  <a:pt x="1652778" y="35813"/>
                </a:lnTo>
                <a:lnTo>
                  <a:pt x="1639713" y="46265"/>
                </a:lnTo>
                <a:lnTo>
                  <a:pt x="1655064" y="525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1105" y="5894323"/>
            <a:ext cx="1041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Reference  Cumulative  Distribution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6702" y="6274308"/>
            <a:ext cx="2114550" cy="322580"/>
          </a:xfrm>
          <a:custGeom>
            <a:avLst/>
            <a:gdLst/>
            <a:ahLst/>
            <a:cxnLst/>
            <a:rect l="l" t="t" r="r" b="b"/>
            <a:pathLst>
              <a:path w="2114550" h="322579">
                <a:moveTo>
                  <a:pt x="99821" y="221742"/>
                </a:moveTo>
                <a:lnTo>
                  <a:pt x="96774" y="217170"/>
                </a:lnTo>
                <a:lnTo>
                  <a:pt x="92963" y="213360"/>
                </a:lnTo>
                <a:lnTo>
                  <a:pt x="87630" y="212598"/>
                </a:lnTo>
                <a:lnTo>
                  <a:pt x="83057" y="215646"/>
                </a:lnTo>
                <a:lnTo>
                  <a:pt x="0" y="278892"/>
                </a:lnTo>
                <a:lnTo>
                  <a:pt x="17525" y="286344"/>
                </a:lnTo>
                <a:lnTo>
                  <a:pt x="17525" y="267462"/>
                </a:lnTo>
                <a:lnTo>
                  <a:pt x="52242" y="263029"/>
                </a:lnTo>
                <a:lnTo>
                  <a:pt x="94487" y="230886"/>
                </a:lnTo>
                <a:lnTo>
                  <a:pt x="99059" y="227838"/>
                </a:lnTo>
                <a:lnTo>
                  <a:pt x="99821" y="221742"/>
                </a:lnTo>
                <a:close/>
              </a:path>
              <a:path w="2114550" h="322579">
                <a:moveTo>
                  <a:pt x="52242" y="263029"/>
                </a:moveTo>
                <a:lnTo>
                  <a:pt x="17525" y="267462"/>
                </a:lnTo>
                <a:lnTo>
                  <a:pt x="19812" y="286512"/>
                </a:lnTo>
                <a:lnTo>
                  <a:pt x="22859" y="286122"/>
                </a:lnTo>
                <a:lnTo>
                  <a:pt x="22859" y="268224"/>
                </a:lnTo>
                <a:lnTo>
                  <a:pt x="37337" y="274370"/>
                </a:lnTo>
                <a:lnTo>
                  <a:pt x="52242" y="263029"/>
                </a:lnTo>
                <a:close/>
              </a:path>
              <a:path w="2114550" h="322579">
                <a:moveTo>
                  <a:pt x="111251" y="310134"/>
                </a:moveTo>
                <a:lnTo>
                  <a:pt x="108965" y="304800"/>
                </a:lnTo>
                <a:lnTo>
                  <a:pt x="103631" y="302514"/>
                </a:lnTo>
                <a:lnTo>
                  <a:pt x="55273" y="281984"/>
                </a:lnTo>
                <a:lnTo>
                  <a:pt x="19812" y="286512"/>
                </a:lnTo>
                <a:lnTo>
                  <a:pt x="17525" y="267462"/>
                </a:lnTo>
                <a:lnTo>
                  <a:pt x="17525" y="286344"/>
                </a:lnTo>
                <a:lnTo>
                  <a:pt x="96774" y="320040"/>
                </a:lnTo>
                <a:lnTo>
                  <a:pt x="101345" y="322326"/>
                </a:lnTo>
                <a:lnTo>
                  <a:pt x="106680" y="320040"/>
                </a:lnTo>
                <a:lnTo>
                  <a:pt x="108965" y="314706"/>
                </a:lnTo>
                <a:lnTo>
                  <a:pt x="111251" y="310134"/>
                </a:lnTo>
                <a:close/>
              </a:path>
              <a:path w="2114550" h="322579">
                <a:moveTo>
                  <a:pt x="37337" y="274370"/>
                </a:moveTo>
                <a:lnTo>
                  <a:pt x="22859" y="268224"/>
                </a:lnTo>
                <a:lnTo>
                  <a:pt x="24383" y="284226"/>
                </a:lnTo>
                <a:lnTo>
                  <a:pt x="37337" y="274370"/>
                </a:lnTo>
                <a:close/>
              </a:path>
              <a:path w="2114550" h="322579">
                <a:moveTo>
                  <a:pt x="55273" y="281984"/>
                </a:moveTo>
                <a:lnTo>
                  <a:pt x="37337" y="274370"/>
                </a:lnTo>
                <a:lnTo>
                  <a:pt x="24383" y="284226"/>
                </a:lnTo>
                <a:lnTo>
                  <a:pt x="22859" y="268224"/>
                </a:lnTo>
                <a:lnTo>
                  <a:pt x="22859" y="286122"/>
                </a:lnTo>
                <a:lnTo>
                  <a:pt x="55273" y="281984"/>
                </a:lnTo>
                <a:close/>
              </a:path>
              <a:path w="2114550" h="322579">
                <a:moveTo>
                  <a:pt x="2114550" y="19050"/>
                </a:moveTo>
                <a:lnTo>
                  <a:pt x="2112264" y="0"/>
                </a:lnTo>
                <a:lnTo>
                  <a:pt x="52242" y="263029"/>
                </a:lnTo>
                <a:lnTo>
                  <a:pt x="37337" y="274370"/>
                </a:lnTo>
                <a:lnTo>
                  <a:pt x="55273" y="281984"/>
                </a:lnTo>
                <a:lnTo>
                  <a:pt x="211455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09230" y="5894323"/>
            <a:ext cx="1549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Height of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  Intensity on  histogram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934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</a:t>
            </a:r>
            <a:r>
              <a:rPr sz="3600" spc="-110" dirty="0"/>
              <a:t>to </a:t>
            </a:r>
            <a:r>
              <a:rPr sz="3600" spc="-225" dirty="0"/>
              <a:t>a </a:t>
            </a:r>
            <a:r>
              <a:rPr sz="3600" spc="-280" dirty="0"/>
              <a:t>Given</a:t>
            </a:r>
            <a:r>
              <a:rPr sz="3600" spc="-190" dirty="0"/>
              <a:t> </a:t>
            </a:r>
            <a:r>
              <a:rPr sz="3600" spc="-265" dirty="0"/>
              <a:t>Histogram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194012" y="2077944"/>
            <a:ext cx="5320685" cy="1896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8821" y="4342985"/>
            <a:ext cx="5038411" cy="2897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735583"/>
            <a:ext cx="5934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</a:t>
            </a:r>
            <a:r>
              <a:rPr sz="3600" spc="-110" dirty="0"/>
              <a:t>to </a:t>
            </a:r>
            <a:r>
              <a:rPr sz="3600" spc="-225" dirty="0"/>
              <a:t>a </a:t>
            </a:r>
            <a:r>
              <a:rPr sz="3600" spc="-280" dirty="0"/>
              <a:t>Given</a:t>
            </a:r>
            <a:r>
              <a:rPr sz="3600" spc="-190" dirty="0"/>
              <a:t> </a:t>
            </a:r>
            <a:r>
              <a:rPr sz="3600" spc="-265" dirty="0"/>
              <a:t>Histogram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356252" y="1504061"/>
            <a:ext cx="4647420" cy="5682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6800" y="4854702"/>
            <a:ext cx="2440305" cy="345440"/>
          </a:xfrm>
          <a:custGeom>
            <a:avLst/>
            <a:gdLst/>
            <a:ahLst/>
            <a:cxnLst/>
            <a:rect l="l" t="t" r="r" b="b"/>
            <a:pathLst>
              <a:path w="2440304" h="345439">
                <a:moveTo>
                  <a:pt x="100583" y="244602"/>
                </a:moveTo>
                <a:lnTo>
                  <a:pt x="96774" y="240792"/>
                </a:lnTo>
                <a:lnTo>
                  <a:pt x="93725" y="236220"/>
                </a:lnTo>
                <a:lnTo>
                  <a:pt x="87630" y="235458"/>
                </a:lnTo>
                <a:lnTo>
                  <a:pt x="83819" y="238506"/>
                </a:lnTo>
                <a:lnTo>
                  <a:pt x="0" y="301752"/>
                </a:lnTo>
                <a:lnTo>
                  <a:pt x="18287" y="309734"/>
                </a:lnTo>
                <a:lnTo>
                  <a:pt x="18287" y="290322"/>
                </a:lnTo>
                <a:lnTo>
                  <a:pt x="52588" y="286205"/>
                </a:lnTo>
                <a:lnTo>
                  <a:pt x="95250" y="253746"/>
                </a:lnTo>
                <a:lnTo>
                  <a:pt x="99060" y="250698"/>
                </a:lnTo>
                <a:lnTo>
                  <a:pt x="100583" y="244602"/>
                </a:lnTo>
                <a:close/>
              </a:path>
              <a:path w="2440304" h="345439">
                <a:moveTo>
                  <a:pt x="52588" y="286205"/>
                </a:moveTo>
                <a:lnTo>
                  <a:pt x="18287" y="290322"/>
                </a:lnTo>
                <a:lnTo>
                  <a:pt x="20574" y="309372"/>
                </a:lnTo>
                <a:lnTo>
                  <a:pt x="22860" y="309097"/>
                </a:lnTo>
                <a:lnTo>
                  <a:pt x="22860" y="291084"/>
                </a:lnTo>
                <a:lnTo>
                  <a:pt x="37708" y="297527"/>
                </a:lnTo>
                <a:lnTo>
                  <a:pt x="52588" y="286205"/>
                </a:lnTo>
                <a:close/>
              </a:path>
              <a:path w="2440304" h="345439">
                <a:moveTo>
                  <a:pt x="110489" y="333756"/>
                </a:moveTo>
                <a:lnTo>
                  <a:pt x="108965" y="327660"/>
                </a:lnTo>
                <a:lnTo>
                  <a:pt x="103631" y="326136"/>
                </a:lnTo>
                <a:lnTo>
                  <a:pt x="55377" y="305195"/>
                </a:lnTo>
                <a:lnTo>
                  <a:pt x="20574" y="309372"/>
                </a:lnTo>
                <a:lnTo>
                  <a:pt x="18287" y="290322"/>
                </a:lnTo>
                <a:lnTo>
                  <a:pt x="18287" y="309734"/>
                </a:lnTo>
                <a:lnTo>
                  <a:pt x="96012" y="343662"/>
                </a:lnTo>
                <a:lnTo>
                  <a:pt x="101345" y="345186"/>
                </a:lnTo>
                <a:lnTo>
                  <a:pt x="106680" y="343662"/>
                </a:lnTo>
                <a:lnTo>
                  <a:pt x="108965" y="338328"/>
                </a:lnTo>
                <a:lnTo>
                  <a:pt x="110489" y="333756"/>
                </a:lnTo>
                <a:close/>
              </a:path>
              <a:path w="2440304" h="345439">
                <a:moveTo>
                  <a:pt x="37708" y="297527"/>
                </a:moveTo>
                <a:lnTo>
                  <a:pt x="22860" y="291084"/>
                </a:lnTo>
                <a:lnTo>
                  <a:pt x="25145" y="307086"/>
                </a:lnTo>
                <a:lnTo>
                  <a:pt x="37708" y="297527"/>
                </a:lnTo>
                <a:close/>
              </a:path>
              <a:path w="2440304" h="345439">
                <a:moveTo>
                  <a:pt x="55377" y="305195"/>
                </a:moveTo>
                <a:lnTo>
                  <a:pt x="37708" y="297527"/>
                </a:lnTo>
                <a:lnTo>
                  <a:pt x="25145" y="307086"/>
                </a:lnTo>
                <a:lnTo>
                  <a:pt x="22860" y="291084"/>
                </a:lnTo>
                <a:lnTo>
                  <a:pt x="22860" y="309097"/>
                </a:lnTo>
                <a:lnTo>
                  <a:pt x="55377" y="305195"/>
                </a:lnTo>
                <a:close/>
              </a:path>
              <a:path w="2440304" h="345439">
                <a:moveTo>
                  <a:pt x="2439924" y="19050"/>
                </a:moveTo>
                <a:lnTo>
                  <a:pt x="2437638" y="0"/>
                </a:lnTo>
                <a:lnTo>
                  <a:pt x="52588" y="286205"/>
                </a:lnTo>
                <a:lnTo>
                  <a:pt x="37708" y="297527"/>
                </a:lnTo>
                <a:lnTo>
                  <a:pt x="55377" y="305195"/>
                </a:lnTo>
                <a:lnTo>
                  <a:pt x="2439924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94702" y="4598923"/>
            <a:ext cx="16732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r>
              <a:rPr sz="16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histogram  after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matching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0800" y="5097017"/>
            <a:ext cx="1070610" cy="410209"/>
          </a:xfrm>
          <a:custGeom>
            <a:avLst/>
            <a:gdLst/>
            <a:ahLst/>
            <a:cxnLst/>
            <a:rect l="l" t="t" r="r" b="b"/>
            <a:pathLst>
              <a:path w="1070609" h="410210">
                <a:moveTo>
                  <a:pt x="85343" y="317754"/>
                </a:moveTo>
                <a:lnTo>
                  <a:pt x="85343" y="311658"/>
                </a:lnTo>
                <a:lnTo>
                  <a:pt x="80771" y="308610"/>
                </a:lnTo>
                <a:lnTo>
                  <a:pt x="76961" y="305562"/>
                </a:lnTo>
                <a:lnTo>
                  <a:pt x="70865" y="305562"/>
                </a:lnTo>
                <a:lnTo>
                  <a:pt x="67817" y="310134"/>
                </a:lnTo>
                <a:lnTo>
                  <a:pt x="0" y="389382"/>
                </a:lnTo>
                <a:lnTo>
                  <a:pt x="15239" y="392317"/>
                </a:lnTo>
                <a:lnTo>
                  <a:pt x="15239" y="374142"/>
                </a:lnTo>
                <a:lnTo>
                  <a:pt x="48140" y="362402"/>
                </a:lnTo>
                <a:lnTo>
                  <a:pt x="82295" y="322326"/>
                </a:lnTo>
                <a:lnTo>
                  <a:pt x="85343" y="317754"/>
                </a:lnTo>
                <a:close/>
              </a:path>
              <a:path w="1070609" h="410210">
                <a:moveTo>
                  <a:pt x="48140" y="362402"/>
                </a:moveTo>
                <a:lnTo>
                  <a:pt x="15239" y="374142"/>
                </a:lnTo>
                <a:lnTo>
                  <a:pt x="19811" y="387857"/>
                </a:lnTo>
                <a:lnTo>
                  <a:pt x="19811" y="374142"/>
                </a:lnTo>
                <a:lnTo>
                  <a:pt x="35648" y="377059"/>
                </a:lnTo>
                <a:lnTo>
                  <a:pt x="48140" y="362402"/>
                </a:lnTo>
                <a:close/>
              </a:path>
              <a:path w="1070609" h="410210">
                <a:moveTo>
                  <a:pt x="115061" y="396240"/>
                </a:moveTo>
                <a:lnTo>
                  <a:pt x="112013" y="390906"/>
                </a:lnTo>
                <a:lnTo>
                  <a:pt x="106679" y="390144"/>
                </a:lnTo>
                <a:lnTo>
                  <a:pt x="54589" y="380548"/>
                </a:lnTo>
                <a:lnTo>
                  <a:pt x="21335" y="392430"/>
                </a:lnTo>
                <a:lnTo>
                  <a:pt x="15239" y="374142"/>
                </a:lnTo>
                <a:lnTo>
                  <a:pt x="15239" y="392317"/>
                </a:lnTo>
                <a:lnTo>
                  <a:pt x="102869" y="409194"/>
                </a:lnTo>
                <a:lnTo>
                  <a:pt x="108203" y="409956"/>
                </a:lnTo>
                <a:lnTo>
                  <a:pt x="113537" y="406908"/>
                </a:lnTo>
                <a:lnTo>
                  <a:pt x="115061" y="396240"/>
                </a:lnTo>
                <a:close/>
              </a:path>
              <a:path w="1070609" h="410210">
                <a:moveTo>
                  <a:pt x="35648" y="377059"/>
                </a:moveTo>
                <a:lnTo>
                  <a:pt x="19811" y="374142"/>
                </a:lnTo>
                <a:lnTo>
                  <a:pt x="25145" y="389382"/>
                </a:lnTo>
                <a:lnTo>
                  <a:pt x="35648" y="377059"/>
                </a:lnTo>
                <a:close/>
              </a:path>
              <a:path w="1070609" h="410210">
                <a:moveTo>
                  <a:pt x="54589" y="380548"/>
                </a:moveTo>
                <a:lnTo>
                  <a:pt x="35648" y="377059"/>
                </a:lnTo>
                <a:lnTo>
                  <a:pt x="25145" y="389382"/>
                </a:lnTo>
                <a:lnTo>
                  <a:pt x="19811" y="374142"/>
                </a:lnTo>
                <a:lnTo>
                  <a:pt x="19811" y="387857"/>
                </a:lnTo>
                <a:lnTo>
                  <a:pt x="21335" y="392430"/>
                </a:lnTo>
                <a:lnTo>
                  <a:pt x="54589" y="380548"/>
                </a:lnTo>
                <a:close/>
              </a:path>
              <a:path w="1070609" h="410210">
                <a:moveTo>
                  <a:pt x="1070610" y="17525"/>
                </a:moveTo>
                <a:lnTo>
                  <a:pt x="1063752" y="0"/>
                </a:lnTo>
                <a:lnTo>
                  <a:pt x="48140" y="362402"/>
                </a:lnTo>
                <a:lnTo>
                  <a:pt x="35648" y="377059"/>
                </a:lnTo>
                <a:lnTo>
                  <a:pt x="54589" y="380548"/>
                </a:lnTo>
                <a:lnTo>
                  <a:pt x="1070610" y="17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200" y="6350508"/>
            <a:ext cx="2439670" cy="226695"/>
          </a:xfrm>
          <a:custGeom>
            <a:avLst/>
            <a:gdLst/>
            <a:ahLst/>
            <a:cxnLst/>
            <a:rect l="l" t="t" r="r" b="b"/>
            <a:pathLst>
              <a:path w="2439670" h="226695">
                <a:moveTo>
                  <a:pt x="102869" y="125730"/>
                </a:moveTo>
                <a:lnTo>
                  <a:pt x="99822" y="121158"/>
                </a:lnTo>
                <a:lnTo>
                  <a:pt x="96774" y="117348"/>
                </a:lnTo>
                <a:lnTo>
                  <a:pt x="91439" y="115824"/>
                </a:lnTo>
                <a:lnTo>
                  <a:pt x="86868" y="118872"/>
                </a:lnTo>
                <a:lnTo>
                  <a:pt x="0" y="177546"/>
                </a:lnTo>
                <a:lnTo>
                  <a:pt x="18287" y="186615"/>
                </a:lnTo>
                <a:lnTo>
                  <a:pt x="18287" y="166878"/>
                </a:lnTo>
                <a:lnTo>
                  <a:pt x="53894" y="164422"/>
                </a:lnTo>
                <a:lnTo>
                  <a:pt x="97536" y="134874"/>
                </a:lnTo>
                <a:lnTo>
                  <a:pt x="102107" y="131826"/>
                </a:lnTo>
                <a:lnTo>
                  <a:pt x="102869" y="125730"/>
                </a:lnTo>
                <a:close/>
              </a:path>
              <a:path w="2439670" h="226695">
                <a:moveTo>
                  <a:pt x="53894" y="164422"/>
                </a:moveTo>
                <a:lnTo>
                  <a:pt x="18287" y="166878"/>
                </a:lnTo>
                <a:lnTo>
                  <a:pt x="19812" y="185928"/>
                </a:lnTo>
                <a:lnTo>
                  <a:pt x="23622" y="185665"/>
                </a:lnTo>
                <a:lnTo>
                  <a:pt x="23622" y="167640"/>
                </a:lnTo>
                <a:lnTo>
                  <a:pt x="38242" y="175020"/>
                </a:lnTo>
                <a:lnTo>
                  <a:pt x="53894" y="164422"/>
                </a:lnTo>
                <a:close/>
              </a:path>
              <a:path w="2439670" h="226695">
                <a:moveTo>
                  <a:pt x="108966" y="214884"/>
                </a:moveTo>
                <a:lnTo>
                  <a:pt x="107442" y="209550"/>
                </a:lnTo>
                <a:lnTo>
                  <a:pt x="102107" y="207264"/>
                </a:lnTo>
                <a:lnTo>
                  <a:pt x="55034" y="183498"/>
                </a:lnTo>
                <a:lnTo>
                  <a:pt x="19812" y="185928"/>
                </a:lnTo>
                <a:lnTo>
                  <a:pt x="18287" y="166878"/>
                </a:lnTo>
                <a:lnTo>
                  <a:pt x="18287" y="186615"/>
                </a:lnTo>
                <a:lnTo>
                  <a:pt x="93725" y="224028"/>
                </a:lnTo>
                <a:lnTo>
                  <a:pt x="99060" y="226314"/>
                </a:lnTo>
                <a:lnTo>
                  <a:pt x="104393" y="224028"/>
                </a:lnTo>
                <a:lnTo>
                  <a:pt x="108966" y="214884"/>
                </a:lnTo>
                <a:close/>
              </a:path>
              <a:path w="2439670" h="226695">
                <a:moveTo>
                  <a:pt x="38242" y="175020"/>
                </a:moveTo>
                <a:lnTo>
                  <a:pt x="23622" y="167640"/>
                </a:lnTo>
                <a:lnTo>
                  <a:pt x="24383" y="184404"/>
                </a:lnTo>
                <a:lnTo>
                  <a:pt x="38242" y="175020"/>
                </a:lnTo>
                <a:close/>
              </a:path>
              <a:path w="2439670" h="226695">
                <a:moveTo>
                  <a:pt x="55034" y="183498"/>
                </a:moveTo>
                <a:lnTo>
                  <a:pt x="38242" y="175020"/>
                </a:lnTo>
                <a:lnTo>
                  <a:pt x="24383" y="184404"/>
                </a:lnTo>
                <a:lnTo>
                  <a:pt x="23622" y="167640"/>
                </a:lnTo>
                <a:lnTo>
                  <a:pt x="23622" y="185665"/>
                </a:lnTo>
                <a:lnTo>
                  <a:pt x="55034" y="183498"/>
                </a:lnTo>
                <a:close/>
              </a:path>
              <a:path w="2439670" h="226695">
                <a:moveTo>
                  <a:pt x="2439162" y="19050"/>
                </a:moveTo>
                <a:lnTo>
                  <a:pt x="2438400" y="0"/>
                </a:lnTo>
                <a:lnTo>
                  <a:pt x="53894" y="164422"/>
                </a:lnTo>
                <a:lnTo>
                  <a:pt x="38242" y="175020"/>
                </a:lnTo>
                <a:lnTo>
                  <a:pt x="55034" y="183498"/>
                </a:lnTo>
                <a:lnTo>
                  <a:pt x="2439162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7102" y="5970523"/>
            <a:ext cx="1380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CDF of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  histogram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after  matching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53200" y="6518909"/>
            <a:ext cx="918210" cy="360045"/>
          </a:xfrm>
          <a:custGeom>
            <a:avLst/>
            <a:gdLst/>
            <a:ahLst/>
            <a:cxnLst/>
            <a:rect l="l" t="t" r="r" b="b"/>
            <a:pathLst>
              <a:path w="918209" h="360045">
                <a:moveTo>
                  <a:pt x="85343" y="267462"/>
                </a:moveTo>
                <a:lnTo>
                  <a:pt x="84581" y="261366"/>
                </a:lnTo>
                <a:lnTo>
                  <a:pt x="80771" y="258318"/>
                </a:lnTo>
                <a:lnTo>
                  <a:pt x="76961" y="254508"/>
                </a:lnTo>
                <a:lnTo>
                  <a:pt x="70865" y="255270"/>
                </a:lnTo>
                <a:lnTo>
                  <a:pt x="67055" y="259080"/>
                </a:lnTo>
                <a:lnTo>
                  <a:pt x="0" y="339090"/>
                </a:lnTo>
                <a:lnTo>
                  <a:pt x="14477" y="341771"/>
                </a:lnTo>
                <a:lnTo>
                  <a:pt x="14477" y="323850"/>
                </a:lnTo>
                <a:lnTo>
                  <a:pt x="48271" y="311647"/>
                </a:lnTo>
                <a:lnTo>
                  <a:pt x="82295" y="271272"/>
                </a:lnTo>
                <a:lnTo>
                  <a:pt x="85343" y="267462"/>
                </a:lnTo>
                <a:close/>
              </a:path>
              <a:path w="918209" h="360045">
                <a:moveTo>
                  <a:pt x="48271" y="311647"/>
                </a:moveTo>
                <a:lnTo>
                  <a:pt x="14477" y="323850"/>
                </a:lnTo>
                <a:lnTo>
                  <a:pt x="19811" y="338073"/>
                </a:lnTo>
                <a:lnTo>
                  <a:pt x="19811" y="323850"/>
                </a:lnTo>
                <a:lnTo>
                  <a:pt x="35546" y="326748"/>
                </a:lnTo>
                <a:lnTo>
                  <a:pt x="48271" y="311647"/>
                </a:lnTo>
                <a:close/>
              </a:path>
              <a:path w="918209" h="360045">
                <a:moveTo>
                  <a:pt x="115061" y="345186"/>
                </a:moveTo>
                <a:lnTo>
                  <a:pt x="112013" y="340614"/>
                </a:lnTo>
                <a:lnTo>
                  <a:pt x="106679" y="339852"/>
                </a:lnTo>
                <a:lnTo>
                  <a:pt x="54358" y="330213"/>
                </a:lnTo>
                <a:lnTo>
                  <a:pt x="21335" y="342138"/>
                </a:lnTo>
                <a:lnTo>
                  <a:pt x="14477" y="323850"/>
                </a:lnTo>
                <a:lnTo>
                  <a:pt x="14477" y="341771"/>
                </a:lnTo>
                <a:lnTo>
                  <a:pt x="102869" y="358140"/>
                </a:lnTo>
                <a:lnTo>
                  <a:pt x="108203" y="359664"/>
                </a:lnTo>
                <a:lnTo>
                  <a:pt x="113537" y="355854"/>
                </a:lnTo>
                <a:lnTo>
                  <a:pt x="115061" y="345186"/>
                </a:lnTo>
                <a:close/>
              </a:path>
              <a:path w="918209" h="360045">
                <a:moveTo>
                  <a:pt x="35546" y="326748"/>
                </a:moveTo>
                <a:lnTo>
                  <a:pt x="19811" y="323850"/>
                </a:lnTo>
                <a:lnTo>
                  <a:pt x="25145" y="339090"/>
                </a:lnTo>
                <a:lnTo>
                  <a:pt x="35546" y="326748"/>
                </a:lnTo>
                <a:close/>
              </a:path>
              <a:path w="918209" h="360045">
                <a:moveTo>
                  <a:pt x="54358" y="330213"/>
                </a:moveTo>
                <a:lnTo>
                  <a:pt x="35546" y="326748"/>
                </a:lnTo>
                <a:lnTo>
                  <a:pt x="25145" y="339090"/>
                </a:lnTo>
                <a:lnTo>
                  <a:pt x="19811" y="323850"/>
                </a:lnTo>
                <a:lnTo>
                  <a:pt x="19811" y="338073"/>
                </a:lnTo>
                <a:lnTo>
                  <a:pt x="21335" y="342138"/>
                </a:lnTo>
                <a:lnTo>
                  <a:pt x="54358" y="330213"/>
                </a:lnTo>
                <a:close/>
              </a:path>
              <a:path w="918209" h="360045">
                <a:moveTo>
                  <a:pt x="918210" y="18288"/>
                </a:moveTo>
                <a:lnTo>
                  <a:pt x="911351" y="0"/>
                </a:lnTo>
                <a:lnTo>
                  <a:pt x="48271" y="311647"/>
                </a:lnTo>
                <a:lnTo>
                  <a:pt x="35546" y="326748"/>
                </a:lnTo>
                <a:lnTo>
                  <a:pt x="54358" y="330213"/>
                </a:lnTo>
                <a:lnTo>
                  <a:pt x="918210" y="182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9101" y="6094729"/>
            <a:ext cx="13792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CDF of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45564" y="6435090"/>
            <a:ext cx="879475" cy="271780"/>
          </a:xfrm>
          <a:custGeom>
            <a:avLst/>
            <a:gdLst/>
            <a:ahLst/>
            <a:cxnLst/>
            <a:rect l="l" t="t" r="r" b="b"/>
            <a:pathLst>
              <a:path w="879475" h="271779">
                <a:moveTo>
                  <a:pt x="843015" y="232653"/>
                </a:moveTo>
                <a:lnTo>
                  <a:pt x="830105" y="219743"/>
                </a:lnTo>
                <a:lnTo>
                  <a:pt x="5333" y="0"/>
                </a:lnTo>
                <a:lnTo>
                  <a:pt x="0" y="18288"/>
                </a:lnTo>
                <a:lnTo>
                  <a:pt x="823937" y="237809"/>
                </a:lnTo>
                <a:lnTo>
                  <a:pt x="843015" y="232653"/>
                </a:lnTo>
                <a:close/>
              </a:path>
              <a:path w="879475" h="271779">
                <a:moveTo>
                  <a:pt x="863345" y="246647"/>
                </a:moveTo>
                <a:lnTo>
                  <a:pt x="863345" y="228599"/>
                </a:lnTo>
                <a:lnTo>
                  <a:pt x="858011" y="246887"/>
                </a:lnTo>
                <a:lnTo>
                  <a:pt x="823937" y="237809"/>
                </a:lnTo>
                <a:lnTo>
                  <a:pt x="773429" y="251459"/>
                </a:lnTo>
                <a:lnTo>
                  <a:pt x="768095" y="252983"/>
                </a:lnTo>
                <a:lnTo>
                  <a:pt x="765047" y="258317"/>
                </a:lnTo>
                <a:lnTo>
                  <a:pt x="766571" y="263652"/>
                </a:lnTo>
                <a:lnTo>
                  <a:pt x="768095" y="268223"/>
                </a:lnTo>
                <a:lnTo>
                  <a:pt x="773429" y="271271"/>
                </a:lnTo>
                <a:lnTo>
                  <a:pt x="778001" y="269747"/>
                </a:lnTo>
                <a:lnTo>
                  <a:pt x="863345" y="246647"/>
                </a:lnTo>
                <a:close/>
              </a:path>
              <a:path w="879475" h="271779">
                <a:moveTo>
                  <a:pt x="879347" y="242315"/>
                </a:moveTo>
                <a:lnTo>
                  <a:pt x="801623" y="164591"/>
                </a:lnTo>
                <a:lnTo>
                  <a:pt x="795527" y="164591"/>
                </a:lnTo>
                <a:lnTo>
                  <a:pt x="791717" y="168401"/>
                </a:lnTo>
                <a:lnTo>
                  <a:pt x="787907" y="171449"/>
                </a:lnTo>
                <a:lnTo>
                  <a:pt x="787907" y="177545"/>
                </a:lnTo>
                <a:lnTo>
                  <a:pt x="830105" y="219743"/>
                </a:lnTo>
                <a:lnTo>
                  <a:pt x="863345" y="228599"/>
                </a:lnTo>
                <a:lnTo>
                  <a:pt x="863345" y="246647"/>
                </a:lnTo>
                <a:lnTo>
                  <a:pt x="879347" y="242315"/>
                </a:lnTo>
                <a:close/>
              </a:path>
              <a:path w="879475" h="271779">
                <a:moveTo>
                  <a:pt x="858011" y="246887"/>
                </a:moveTo>
                <a:lnTo>
                  <a:pt x="858011" y="228599"/>
                </a:lnTo>
                <a:lnTo>
                  <a:pt x="854201" y="243839"/>
                </a:lnTo>
                <a:lnTo>
                  <a:pt x="843015" y="232653"/>
                </a:lnTo>
                <a:lnTo>
                  <a:pt x="823937" y="237809"/>
                </a:lnTo>
                <a:lnTo>
                  <a:pt x="858011" y="246887"/>
                </a:lnTo>
                <a:close/>
              </a:path>
              <a:path w="879475" h="271779">
                <a:moveTo>
                  <a:pt x="863345" y="228599"/>
                </a:moveTo>
                <a:lnTo>
                  <a:pt x="830105" y="219743"/>
                </a:lnTo>
                <a:lnTo>
                  <a:pt x="843015" y="232653"/>
                </a:lnTo>
                <a:lnTo>
                  <a:pt x="858011" y="228599"/>
                </a:lnTo>
                <a:lnTo>
                  <a:pt x="858011" y="246887"/>
                </a:lnTo>
                <a:lnTo>
                  <a:pt x="863345" y="228599"/>
                </a:lnTo>
                <a:close/>
              </a:path>
              <a:path w="879475" h="271779">
                <a:moveTo>
                  <a:pt x="858011" y="228599"/>
                </a:moveTo>
                <a:lnTo>
                  <a:pt x="843015" y="232653"/>
                </a:lnTo>
                <a:lnTo>
                  <a:pt x="854201" y="243839"/>
                </a:lnTo>
                <a:lnTo>
                  <a:pt x="858011" y="22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101" y="5056123"/>
            <a:ext cx="916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original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5564" y="5396484"/>
            <a:ext cx="879475" cy="272415"/>
          </a:xfrm>
          <a:custGeom>
            <a:avLst/>
            <a:gdLst/>
            <a:ahLst/>
            <a:cxnLst/>
            <a:rect l="l" t="t" r="r" b="b"/>
            <a:pathLst>
              <a:path w="879475" h="272414">
                <a:moveTo>
                  <a:pt x="842525" y="232925"/>
                </a:moveTo>
                <a:lnTo>
                  <a:pt x="829067" y="219467"/>
                </a:lnTo>
                <a:lnTo>
                  <a:pt x="5333" y="0"/>
                </a:lnTo>
                <a:lnTo>
                  <a:pt x="0" y="18288"/>
                </a:lnTo>
                <a:lnTo>
                  <a:pt x="824499" y="237959"/>
                </a:lnTo>
                <a:lnTo>
                  <a:pt x="842525" y="232925"/>
                </a:lnTo>
                <a:close/>
              </a:path>
              <a:path w="879475" h="272414">
                <a:moveTo>
                  <a:pt x="863345" y="246767"/>
                </a:moveTo>
                <a:lnTo>
                  <a:pt x="863345" y="228599"/>
                </a:lnTo>
                <a:lnTo>
                  <a:pt x="858011" y="246887"/>
                </a:lnTo>
                <a:lnTo>
                  <a:pt x="824499" y="237959"/>
                </a:lnTo>
                <a:lnTo>
                  <a:pt x="773429" y="252221"/>
                </a:lnTo>
                <a:lnTo>
                  <a:pt x="768095" y="253745"/>
                </a:lnTo>
                <a:lnTo>
                  <a:pt x="765047" y="258317"/>
                </a:lnTo>
                <a:lnTo>
                  <a:pt x="768095" y="268985"/>
                </a:lnTo>
                <a:lnTo>
                  <a:pt x="773429" y="272034"/>
                </a:lnTo>
                <a:lnTo>
                  <a:pt x="778001" y="270509"/>
                </a:lnTo>
                <a:lnTo>
                  <a:pt x="863345" y="246767"/>
                </a:lnTo>
                <a:close/>
              </a:path>
              <a:path w="879475" h="272414">
                <a:moveTo>
                  <a:pt x="879347" y="242315"/>
                </a:moveTo>
                <a:lnTo>
                  <a:pt x="801623" y="164591"/>
                </a:lnTo>
                <a:lnTo>
                  <a:pt x="795527" y="164591"/>
                </a:lnTo>
                <a:lnTo>
                  <a:pt x="787907" y="172211"/>
                </a:lnTo>
                <a:lnTo>
                  <a:pt x="787907" y="178307"/>
                </a:lnTo>
                <a:lnTo>
                  <a:pt x="829067" y="219467"/>
                </a:lnTo>
                <a:lnTo>
                  <a:pt x="863345" y="228599"/>
                </a:lnTo>
                <a:lnTo>
                  <a:pt x="863345" y="246767"/>
                </a:lnTo>
                <a:lnTo>
                  <a:pt x="879347" y="242315"/>
                </a:lnTo>
                <a:close/>
              </a:path>
              <a:path w="879475" h="272414">
                <a:moveTo>
                  <a:pt x="858011" y="246887"/>
                </a:moveTo>
                <a:lnTo>
                  <a:pt x="858011" y="228599"/>
                </a:lnTo>
                <a:lnTo>
                  <a:pt x="854201" y="244601"/>
                </a:lnTo>
                <a:lnTo>
                  <a:pt x="842525" y="232925"/>
                </a:lnTo>
                <a:lnTo>
                  <a:pt x="824499" y="237959"/>
                </a:lnTo>
                <a:lnTo>
                  <a:pt x="858011" y="246887"/>
                </a:lnTo>
                <a:close/>
              </a:path>
              <a:path w="879475" h="272414">
                <a:moveTo>
                  <a:pt x="863345" y="228599"/>
                </a:moveTo>
                <a:lnTo>
                  <a:pt x="829067" y="219467"/>
                </a:lnTo>
                <a:lnTo>
                  <a:pt x="842525" y="232925"/>
                </a:lnTo>
                <a:lnTo>
                  <a:pt x="858011" y="228599"/>
                </a:lnTo>
                <a:lnTo>
                  <a:pt x="858011" y="246887"/>
                </a:lnTo>
                <a:lnTo>
                  <a:pt x="863345" y="228599"/>
                </a:lnTo>
                <a:close/>
              </a:path>
              <a:path w="879475" h="272414">
                <a:moveTo>
                  <a:pt x="858011" y="228599"/>
                </a:moveTo>
                <a:lnTo>
                  <a:pt x="842525" y="232925"/>
                </a:lnTo>
                <a:lnTo>
                  <a:pt x="854201" y="244601"/>
                </a:lnTo>
                <a:lnTo>
                  <a:pt x="858011" y="22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87984"/>
            <a:ext cx="5934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Adjusting </a:t>
            </a:r>
            <a:r>
              <a:rPr sz="3600" spc="-110" dirty="0"/>
              <a:t>to </a:t>
            </a:r>
            <a:r>
              <a:rPr sz="3600" spc="-225" dirty="0"/>
              <a:t>a </a:t>
            </a:r>
            <a:r>
              <a:rPr sz="3600" spc="-280" dirty="0"/>
              <a:t>Given</a:t>
            </a:r>
            <a:r>
              <a:rPr sz="3600" spc="-190" dirty="0"/>
              <a:t> </a:t>
            </a:r>
            <a:r>
              <a:rPr sz="3600" spc="-265" dirty="0"/>
              <a:t>Histogram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438038" y="1774144"/>
            <a:ext cx="6546608" cy="5287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786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0" dirty="0">
                <a:solidFill>
                  <a:srgbClr val="FF0000"/>
                </a:solidFill>
              </a:rPr>
              <a:t>Recall: </a:t>
            </a:r>
            <a:r>
              <a:rPr sz="3600" spc="-265" dirty="0"/>
              <a:t>Histogram</a:t>
            </a:r>
            <a:r>
              <a:rPr sz="3600" spc="-110" dirty="0"/>
              <a:t> </a:t>
            </a:r>
            <a:r>
              <a:rPr sz="3600" spc="-240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993645"/>
            <a:ext cx="8519160" cy="1689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20" dirty="0">
                <a:latin typeface="Trebuchet MS"/>
                <a:cs typeface="Trebuchet MS"/>
              </a:rPr>
              <a:t>Adjust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2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different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images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make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their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histograms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(intensity  </a:t>
            </a:r>
            <a:r>
              <a:rPr sz="2600" spc="-105" dirty="0">
                <a:latin typeface="Trebuchet MS"/>
                <a:cs typeface="Trebuchet MS"/>
              </a:rPr>
              <a:t>distributions)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similar</a:t>
            </a:r>
            <a:endParaRPr sz="2600">
              <a:latin typeface="Trebuchet MS"/>
              <a:cs typeface="Trebuchet MS"/>
            </a:endParaRPr>
          </a:p>
          <a:p>
            <a:pPr marL="355600" marR="5588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  <a:tab pos="7254240" algn="l"/>
              </a:tabLst>
            </a:pPr>
            <a:r>
              <a:rPr sz="2600" spc="-95" dirty="0">
                <a:latin typeface="Trebuchet MS"/>
                <a:cs typeface="Trebuchet MS"/>
              </a:rPr>
              <a:t>Apply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poin</a:t>
            </a:r>
            <a:r>
              <a:rPr sz="2600" spc="-85" dirty="0">
                <a:latin typeface="Trebuchet MS"/>
                <a:cs typeface="Trebuchet MS"/>
              </a:rPr>
              <a:t>t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operatio</a:t>
            </a:r>
            <a:r>
              <a:rPr sz="2600" spc="-110" dirty="0">
                <a:latin typeface="Trebuchet MS"/>
                <a:cs typeface="Trebuchet MS"/>
              </a:rPr>
              <a:t>n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tha</a:t>
            </a:r>
            <a:r>
              <a:rPr sz="2600" spc="-110" dirty="0">
                <a:latin typeface="Trebuchet MS"/>
                <a:cs typeface="Trebuchet MS"/>
              </a:rPr>
              <a:t>t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changes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histogra</a:t>
            </a:r>
            <a:r>
              <a:rPr sz="2600" spc="-155" dirty="0">
                <a:latin typeface="Trebuchet MS"/>
                <a:cs typeface="Trebuchet MS"/>
              </a:rPr>
              <a:t>m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o</a:t>
            </a:r>
            <a:r>
              <a:rPr sz="2600" spc="-80" dirty="0">
                <a:latin typeface="Trebuchet MS"/>
                <a:cs typeface="Trebuchet MS"/>
              </a:rPr>
              <a:t>f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105" dirty="0">
                <a:latin typeface="Trebuchet MS"/>
                <a:cs typeface="Trebuchet MS"/>
              </a:rPr>
              <a:t>modified  </a:t>
            </a:r>
            <a:r>
              <a:rPr sz="2600" spc="-120" dirty="0">
                <a:latin typeface="Trebuchet MS"/>
                <a:cs typeface="Trebuchet MS"/>
              </a:rPr>
              <a:t>image </a:t>
            </a:r>
            <a:r>
              <a:rPr sz="2600" spc="-105" dirty="0">
                <a:latin typeface="Trebuchet MS"/>
                <a:cs typeface="Trebuchet MS"/>
              </a:rPr>
              <a:t>into </a:t>
            </a:r>
            <a:r>
              <a:rPr sz="2600" b="1" spc="-145" dirty="0">
                <a:solidFill>
                  <a:srgbClr val="00B0F0"/>
                </a:solidFill>
                <a:latin typeface="Arial"/>
                <a:cs typeface="Arial"/>
              </a:rPr>
              <a:t>uniform</a:t>
            </a:r>
            <a:r>
              <a:rPr sz="2600" b="1" spc="-27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600" b="1" spc="-140" dirty="0">
                <a:solidFill>
                  <a:srgbClr val="00B0F0"/>
                </a:solidFill>
                <a:latin typeface="Arial"/>
                <a:cs typeface="Arial"/>
              </a:rPr>
              <a:t>distribution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171" y="4110176"/>
            <a:ext cx="4426721" cy="2926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8772" y="4826000"/>
            <a:ext cx="904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8772" y="612444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Cumulative  Histogram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59383"/>
            <a:ext cx="3609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5" dirty="0"/>
              <a:t>Gamma</a:t>
            </a:r>
            <a:r>
              <a:rPr sz="3600" spc="-260" dirty="0"/>
              <a:t> </a:t>
            </a:r>
            <a:r>
              <a:rPr sz="3600" spc="-254" dirty="0"/>
              <a:t>Correction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547778" y="3226976"/>
            <a:ext cx="1608574" cy="1321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1636" y="2141473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9132" y="2031746"/>
            <a:ext cx="851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Electric  Signal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3676" y="1602486"/>
            <a:ext cx="1906028" cy="1395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5104" y="18783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1085850" y="51053"/>
                </a:moveTo>
                <a:lnTo>
                  <a:pt x="1085850" y="25145"/>
                </a:lnTo>
                <a:lnTo>
                  <a:pt x="0" y="25146"/>
                </a:lnTo>
                <a:lnTo>
                  <a:pt x="0" y="51054"/>
                </a:lnTo>
                <a:lnTo>
                  <a:pt x="1085850" y="51053"/>
                </a:lnTo>
                <a:close/>
              </a:path>
              <a:path w="1149350" h="76200">
                <a:moveTo>
                  <a:pt x="1149095" y="38100"/>
                </a:moveTo>
                <a:lnTo>
                  <a:pt x="1072895" y="0"/>
                </a:lnTo>
                <a:lnTo>
                  <a:pt x="1072895" y="25145"/>
                </a:lnTo>
                <a:lnTo>
                  <a:pt x="1085850" y="25145"/>
                </a:lnTo>
                <a:lnTo>
                  <a:pt x="1085850" y="69722"/>
                </a:lnTo>
                <a:lnTo>
                  <a:pt x="1149095" y="38100"/>
                </a:lnTo>
                <a:close/>
              </a:path>
              <a:path w="1149350" h="76200">
                <a:moveTo>
                  <a:pt x="1085850" y="69722"/>
                </a:moveTo>
                <a:lnTo>
                  <a:pt x="1085850" y="51053"/>
                </a:lnTo>
                <a:lnTo>
                  <a:pt x="1072895" y="51053"/>
                </a:lnTo>
                <a:lnTo>
                  <a:pt x="1072895" y="76200"/>
                </a:lnTo>
                <a:lnTo>
                  <a:pt x="1085850" y="69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5104" y="21831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1085850" y="51053"/>
                </a:moveTo>
                <a:lnTo>
                  <a:pt x="1085850" y="25145"/>
                </a:lnTo>
                <a:lnTo>
                  <a:pt x="0" y="25146"/>
                </a:lnTo>
                <a:lnTo>
                  <a:pt x="0" y="51054"/>
                </a:lnTo>
                <a:lnTo>
                  <a:pt x="1085850" y="51053"/>
                </a:lnTo>
                <a:close/>
              </a:path>
              <a:path w="1149350" h="76200">
                <a:moveTo>
                  <a:pt x="1149095" y="38100"/>
                </a:moveTo>
                <a:lnTo>
                  <a:pt x="1072895" y="0"/>
                </a:lnTo>
                <a:lnTo>
                  <a:pt x="1072895" y="25145"/>
                </a:lnTo>
                <a:lnTo>
                  <a:pt x="1085850" y="25145"/>
                </a:lnTo>
                <a:lnTo>
                  <a:pt x="1085850" y="69722"/>
                </a:lnTo>
                <a:lnTo>
                  <a:pt x="1149095" y="38100"/>
                </a:lnTo>
                <a:close/>
              </a:path>
              <a:path w="1149350" h="76200">
                <a:moveTo>
                  <a:pt x="1085850" y="69722"/>
                </a:moveTo>
                <a:lnTo>
                  <a:pt x="1085850" y="51053"/>
                </a:lnTo>
                <a:lnTo>
                  <a:pt x="1072895" y="51053"/>
                </a:lnTo>
                <a:lnTo>
                  <a:pt x="1072895" y="76200"/>
                </a:lnTo>
                <a:lnTo>
                  <a:pt x="1085850" y="69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5104" y="25641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1085850" y="51053"/>
                </a:moveTo>
                <a:lnTo>
                  <a:pt x="1085850" y="25145"/>
                </a:lnTo>
                <a:lnTo>
                  <a:pt x="0" y="25146"/>
                </a:lnTo>
                <a:lnTo>
                  <a:pt x="0" y="51054"/>
                </a:lnTo>
                <a:lnTo>
                  <a:pt x="1085850" y="51053"/>
                </a:lnTo>
                <a:close/>
              </a:path>
              <a:path w="1149350" h="76200">
                <a:moveTo>
                  <a:pt x="1149095" y="38100"/>
                </a:moveTo>
                <a:lnTo>
                  <a:pt x="1072895" y="0"/>
                </a:lnTo>
                <a:lnTo>
                  <a:pt x="1072895" y="25145"/>
                </a:lnTo>
                <a:lnTo>
                  <a:pt x="1085850" y="25145"/>
                </a:lnTo>
                <a:lnTo>
                  <a:pt x="1085850" y="69722"/>
                </a:lnTo>
                <a:lnTo>
                  <a:pt x="1149095" y="38100"/>
                </a:lnTo>
                <a:close/>
              </a:path>
              <a:path w="1149350" h="76200">
                <a:moveTo>
                  <a:pt x="1085850" y="69722"/>
                </a:moveTo>
                <a:lnTo>
                  <a:pt x="1085850" y="51053"/>
                </a:lnTo>
                <a:lnTo>
                  <a:pt x="1072895" y="51053"/>
                </a:lnTo>
                <a:lnTo>
                  <a:pt x="1072895" y="76200"/>
                </a:lnTo>
                <a:lnTo>
                  <a:pt x="1085850" y="69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8800" y="1878329"/>
            <a:ext cx="1149985" cy="76200"/>
          </a:xfrm>
          <a:custGeom>
            <a:avLst/>
            <a:gdLst/>
            <a:ahLst/>
            <a:cxnLst/>
            <a:rect l="l" t="t" r="r" b="b"/>
            <a:pathLst>
              <a:path w="1149984" h="76200">
                <a:moveTo>
                  <a:pt x="1085850" y="51053"/>
                </a:moveTo>
                <a:lnTo>
                  <a:pt x="1085850" y="25145"/>
                </a:lnTo>
                <a:lnTo>
                  <a:pt x="0" y="25145"/>
                </a:lnTo>
                <a:lnTo>
                  <a:pt x="0" y="51053"/>
                </a:lnTo>
                <a:lnTo>
                  <a:pt x="1085850" y="51053"/>
                </a:lnTo>
                <a:close/>
              </a:path>
              <a:path w="1149984" h="76200">
                <a:moveTo>
                  <a:pt x="1149857" y="38100"/>
                </a:moveTo>
                <a:lnTo>
                  <a:pt x="1073657" y="0"/>
                </a:lnTo>
                <a:lnTo>
                  <a:pt x="1073657" y="25145"/>
                </a:lnTo>
                <a:lnTo>
                  <a:pt x="1085850" y="25145"/>
                </a:lnTo>
                <a:lnTo>
                  <a:pt x="1085850" y="70103"/>
                </a:lnTo>
                <a:lnTo>
                  <a:pt x="1149857" y="38100"/>
                </a:lnTo>
                <a:close/>
              </a:path>
              <a:path w="1149984" h="76200">
                <a:moveTo>
                  <a:pt x="1085850" y="70103"/>
                </a:moveTo>
                <a:lnTo>
                  <a:pt x="1085850" y="51053"/>
                </a:lnTo>
                <a:lnTo>
                  <a:pt x="1073657" y="51053"/>
                </a:lnTo>
                <a:lnTo>
                  <a:pt x="1073657" y="76200"/>
                </a:lnTo>
                <a:lnTo>
                  <a:pt x="1085850" y="701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8800" y="2183129"/>
            <a:ext cx="1149985" cy="76200"/>
          </a:xfrm>
          <a:custGeom>
            <a:avLst/>
            <a:gdLst/>
            <a:ahLst/>
            <a:cxnLst/>
            <a:rect l="l" t="t" r="r" b="b"/>
            <a:pathLst>
              <a:path w="1149984" h="76200">
                <a:moveTo>
                  <a:pt x="1085850" y="51053"/>
                </a:moveTo>
                <a:lnTo>
                  <a:pt x="1085850" y="25145"/>
                </a:lnTo>
                <a:lnTo>
                  <a:pt x="0" y="25145"/>
                </a:lnTo>
                <a:lnTo>
                  <a:pt x="0" y="51053"/>
                </a:lnTo>
                <a:lnTo>
                  <a:pt x="1085850" y="51053"/>
                </a:lnTo>
                <a:close/>
              </a:path>
              <a:path w="1149984" h="76200">
                <a:moveTo>
                  <a:pt x="1149857" y="38100"/>
                </a:moveTo>
                <a:lnTo>
                  <a:pt x="1073657" y="0"/>
                </a:lnTo>
                <a:lnTo>
                  <a:pt x="1073657" y="25145"/>
                </a:lnTo>
                <a:lnTo>
                  <a:pt x="1085850" y="25145"/>
                </a:lnTo>
                <a:lnTo>
                  <a:pt x="1085850" y="70103"/>
                </a:lnTo>
                <a:lnTo>
                  <a:pt x="1149857" y="38100"/>
                </a:lnTo>
                <a:close/>
              </a:path>
              <a:path w="1149984" h="76200">
                <a:moveTo>
                  <a:pt x="1085850" y="70103"/>
                </a:moveTo>
                <a:lnTo>
                  <a:pt x="1085850" y="51053"/>
                </a:lnTo>
                <a:lnTo>
                  <a:pt x="1073657" y="51053"/>
                </a:lnTo>
                <a:lnTo>
                  <a:pt x="1073657" y="76200"/>
                </a:lnTo>
                <a:lnTo>
                  <a:pt x="1085850" y="701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5658" y="25641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1085849" y="51053"/>
                </a:moveTo>
                <a:lnTo>
                  <a:pt x="1085849" y="25145"/>
                </a:lnTo>
                <a:lnTo>
                  <a:pt x="0" y="25145"/>
                </a:lnTo>
                <a:lnTo>
                  <a:pt x="0" y="51053"/>
                </a:lnTo>
                <a:lnTo>
                  <a:pt x="1085849" y="51053"/>
                </a:lnTo>
                <a:close/>
              </a:path>
              <a:path w="1149350" h="76200">
                <a:moveTo>
                  <a:pt x="1149095" y="38100"/>
                </a:moveTo>
                <a:lnTo>
                  <a:pt x="1072895" y="0"/>
                </a:lnTo>
                <a:lnTo>
                  <a:pt x="1072895" y="25145"/>
                </a:lnTo>
                <a:lnTo>
                  <a:pt x="1085849" y="25145"/>
                </a:lnTo>
                <a:lnTo>
                  <a:pt x="1085849" y="69723"/>
                </a:lnTo>
                <a:lnTo>
                  <a:pt x="1149095" y="38100"/>
                </a:lnTo>
                <a:close/>
              </a:path>
              <a:path w="1149350" h="76200">
                <a:moveTo>
                  <a:pt x="1085849" y="69723"/>
                </a:moveTo>
                <a:lnTo>
                  <a:pt x="1085849" y="51053"/>
                </a:lnTo>
                <a:lnTo>
                  <a:pt x="1072895" y="51053"/>
                </a:lnTo>
                <a:lnTo>
                  <a:pt x="1072895" y="76200"/>
                </a:lnTo>
                <a:lnTo>
                  <a:pt x="1085849" y="697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5539" y="3551173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251" y="3561072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Electric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Signal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1304" y="32880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5" y="51054"/>
                </a:moveTo>
                <a:lnTo>
                  <a:pt x="1149095" y="25146"/>
                </a:lnTo>
                <a:lnTo>
                  <a:pt x="63245" y="25146"/>
                </a:lnTo>
                <a:lnTo>
                  <a:pt x="63245" y="51054"/>
                </a:lnTo>
                <a:lnTo>
                  <a:pt x="1149095" y="51054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5" y="5105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1304" y="35928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5" y="51054"/>
                </a:moveTo>
                <a:lnTo>
                  <a:pt x="1149095" y="25146"/>
                </a:lnTo>
                <a:lnTo>
                  <a:pt x="63245" y="25146"/>
                </a:lnTo>
                <a:lnTo>
                  <a:pt x="63245" y="51054"/>
                </a:lnTo>
                <a:lnTo>
                  <a:pt x="1149095" y="51054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5" y="5105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27504" y="39738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5" y="51054"/>
                </a:moveTo>
                <a:lnTo>
                  <a:pt x="1149095" y="25146"/>
                </a:lnTo>
                <a:lnTo>
                  <a:pt x="63245" y="25146"/>
                </a:lnTo>
                <a:lnTo>
                  <a:pt x="63245" y="51054"/>
                </a:lnTo>
                <a:lnTo>
                  <a:pt x="1149095" y="51054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5" y="5105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2808" y="32880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5" y="51053"/>
                </a:moveTo>
                <a:lnTo>
                  <a:pt x="1149095" y="25145"/>
                </a:lnTo>
                <a:lnTo>
                  <a:pt x="63245" y="25146"/>
                </a:lnTo>
                <a:lnTo>
                  <a:pt x="63245" y="51054"/>
                </a:lnTo>
                <a:lnTo>
                  <a:pt x="1149095" y="51053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5" y="5105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02808" y="35928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5" y="51053"/>
                </a:moveTo>
                <a:lnTo>
                  <a:pt x="1149095" y="25145"/>
                </a:lnTo>
                <a:lnTo>
                  <a:pt x="63245" y="25146"/>
                </a:lnTo>
                <a:lnTo>
                  <a:pt x="63245" y="51054"/>
                </a:lnTo>
                <a:lnTo>
                  <a:pt x="1149095" y="51053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5" y="5105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08903" y="3897629"/>
            <a:ext cx="1149350" cy="76200"/>
          </a:xfrm>
          <a:custGeom>
            <a:avLst/>
            <a:gdLst/>
            <a:ahLst/>
            <a:cxnLst/>
            <a:rect l="l" t="t" r="r" b="b"/>
            <a:pathLst>
              <a:path w="1149350" h="76200">
                <a:moveTo>
                  <a:pt x="76200" y="2514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5146"/>
                </a:lnTo>
                <a:lnTo>
                  <a:pt x="76200" y="25146"/>
                </a:lnTo>
                <a:close/>
              </a:path>
              <a:path w="1149350" h="76200">
                <a:moveTo>
                  <a:pt x="1149096" y="51053"/>
                </a:moveTo>
                <a:lnTo>
                  <a:pt x="1149096" y="25145"/>
                </a:lnTo>
                <a:lnTo>
                  <a:pt x="63246" y="25146"/>
                </a:lnTo>
                <a:lnTo>
                  <a:pt x="63246" y="51054"/>
                </a:lnTo>
                <a:lnTo>
                  <a:pt x="1149096" y="51053"/>
                </a:lnTo>
                <a:close/>
              </a:path>
              <a:path w="1149350" h="76200">
                <a:moveTo>
                  <a:pt x="76200" y="76200"/>
                </a:moveTo>
                <a:lnTo>
                  <a:pt x="76200" y="51054"/>
                </a:lnTo>
                <a:lnTo>
                  <a:pt x="63246" y="51054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07740" y="1498346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Camera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3139" y="4345735"/>
            <a:ext cx="6852920" cy="26555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84295">
              <a:lnSpc>
                <a:spcPct val="100000"/>
              </a:lnSpc>
              <a:spcBef>
                <a:spcPts val="380"/>
              </a:spcBef>
            </a:pPr>
            <a:r>
              <a:rPr sz="1800" b="1" spc="-5" dirty="0">
                <a:latin typeface="Arial"/>
                <a:cs typeface="Arial"/>
              </a:rPr>
              <a:t>Display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Different camera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sensors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90" dirty="0">
                <a:latin typeface="Trebuchet MS"/>
                <a:cs typeface="Trebuchet MS"/>
              </a:rPr>
              <a:t>Have </a:t>
            </a:r>
            <a:r>
              <a:rPr sz="2000" spc="-105" dirty="0">
                <a:latin typeface="Trebuchet MS"/>
                <a:cs typeface="Trebuchet MS"/>
              </a:rPr>
              <a:t>different </a:t>
            </a:r>
            <a:r>
              <a:rPr sz="2000" spc="-55" dirty="0">
                <a:latin typeface="Trebuchet MS"/>
                <a:cs typeface="Trebuchet MS"/>
              </a:rPr>
              <a:t>responses </a:t>
            </a:r>
            <a:r>
              <a:rPr sz="2000" spc="-75" dirty="0">
                <a:latin typeface="Trebuchet MS"/>
                <a:cs typeface="Trebuchet MS"/>
              </a:rPr>
              <a:t>to </a:t>
            </a:r>
            <a:r>
              <a:rPr sz="2000" spc="-100" dirty="0">
                <a:latin typeface="Trebuchet MS"/>
                <a:cs typeface="Trebuchet MS"/>
              </a:rPr>
              <a:t>light</a:t>
            </a:r>
            <a:r>
              <a:rPr sz="2000" spc="-36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intensity</a:t>
            </a:r>
            <a:endParaRPr sz="20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80" dirty="0">
                <a:latin typeface="Trebuchet MS"/>
                <a:cs typeface="Trebuchet MS"/>
              </a:rPr>
              <a:t>Produce </a:t>
            </a:r>
            <a:r>
              <a:rPr sz="2000" spc="-105" dirty="0">
                <a:latin typeface="Trebuchet MS"/>
                <a:cs typeface="Trebuchet MS"/>
              </a:rPr>
              <a:t>different </a:t>
            </a:r>
            <a:r>
              <a:rPr sz="2000" spc="-120" dirty="0">
                <a:latin typeface="Trebuchet MS"/>
                <a:cs typeface="Trebuchet MS"/>
              </a:rPr>
              <a:t>electrical </a:t>
            </a:r>
            <a:r>
              <a:rPr sz="2000" spc="-80" dirty="0">
                <a:latin typeface="Trebuchet MS"/>
                <a:cs typeface="Trebuchet MS"/>
              </a:rPr>
              <a:t>signals for </a:t>
            </a:r>
            <a:r>
              <a:rPr sz="2000" spc="-75" dirty="0">
                <a:latin typeface="Trebuchet MS"/>
                <a:cs typeface="Trebuchet MS"/>
              </a:rPr>
              <a:t>same</a:t>
            </a:r>
            <a:r>
              <a:rPr sz="2000" spc="-3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input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How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do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ensure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there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consistency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in:</a:t>
            </a:r>
            <a:endParaRPr sz="2400">
              <a:latin typeface="Trebuchet MS"/>
              <a:cs typeface="Trebuchet MS"/>
            </a:endParaRPr>
          </a:p>
          <a:p>
            <a:pPr marL="814069" indent="-45720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AutoNum type="alphaLcParenR"/>
              <a:tabLst>
                <a:tab pos="814069" algn="l"/>
                <a:tab pos="814705" algn="l"/>
              </a:tabLst>
            </a:pPr>
            <a:r>
              <a:rPr sz="2000" spc="-70" dirty="0">
                <a:latin typeface="Trebuchet MS"/>
                <a:cs typeface="Trebuchet MS"/>
              </a:rPr>
              <a:t>Images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recorded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by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different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cameras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for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given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light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input</a:t>
            </a:r>
            <a:endParaRPr sz="2000">
              <a:latin typeface="Trebuchet MS"/>
              <a:cs typeface="Trebuchet MS"/>
            </a:endParaRPr>
          </a:p>
          <a:p>
            <a:pPr marL="814069" indent="-45720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AutoNum type="alphaLcParenR"/>
              <a:tabLst>
                <a:tab pos="814069" algn="l"/>
                <a:tab pos="814705" algn="l"/>
              </a:tabLst>
            </a:pPr>
            <a:r>
              <a:rPr sz="2000" spc="-110" dirty="0">
                <a:latin typeface="Trebuchet MS"/>
                <a:cs typeface="Trebuchet MS"/>
              </a:rPr>
              <a:t>Light </a:t>
            </a:r>
            <a:r>
              <a:rPr sz="2000" spc="-100" dirty="0">
                <a:latin typeface="Trebuchet MS"/>
                <a:cs typeface="Trebuchet MS"/>
              </a:rPr>
              <a:t>emitted </a:t>
            </a:r>
            <a:r>
              <a:rPr sz="2000" spc="-80" dirty="0">
                <a:latin typeface="Trebuchet MS"/>
                <a:cs typeface="Trebuchet MS"/>
              </a:rPr>
              <a:t>by </a:t>
            </a:r>
            <a:r>
              <a:rPr sz="2000" spc="-105" dirty="0">
                <a:latin typeface="Trebuchet MS"/>
                <a:cs typeface="Trebuchet MS"/>
              </a:rPr>
              <a:t>different </a:t>
            </a:r>
            <a:r>
              <a:rPr sz="2000" spc="-90" dirty="0">
                <a:latin typeface="Trebuchet MS"/>
                <a:cs typeface="Trebuchet MS"/>
              </a:rPr>
              <a:t>display </a:t>
            </a:r>
            <a:r>
              <a:rPr sz="2000" spc="-95" dirty="0">
                <a:latin typeface="Trebuchet MS"/>
                <a:cs typeface="Trebuchet MS"/>
              </a:rPr>
              <a:t>devices </a:t>
            </a:r>
            <a:r>
              <a:rPr sz="2000" spc="-80" dirty="0">
                <a:latin typeface="Trebuchet MS"/>
                <a:cs typeface="Trebuchet MS"/>
              </a:rPr>
              <a:t>for </a:t>
            </a:r>
            <a:r>
              <a:rPr sz="2000" spc="-75" dirty="0">
                <a:latin typeface="Trebuchet MS"/>
                <a:cs typeface="Trebuchet MS"/>
              </a:rPr>
              <a:t>same</a:t>
            </a:r>
            <a:r>
              <a:rPr sz="2000" spc="-42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image?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3609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5" dirty="0"/>
              <a:t>Gamma</a:t>
            </a:r>
            <a:r>
              <a:rPr sz="3600" spc="-260" dirty="0"/>
              <a:t> </a:t>
            </a:r>
            <a:r>
              <a:rPr sz="3600" spc="-254" dirty="0"/>
              <a:t>Correction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97824"/>
            <a:ext cx="8464550" cy="2870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65" dirty="0">
                <a:latin typeface="Trebuchet MS"/>
                <a:cs typeface="Trebuchet MS"/>
              </a:rPr>
              <a:t>What </a:t>
            </a:r>
            <a:r>
              <a:rPr sz="2800" spc="-100" dirty="0">
                <a:latin typeface="Trebuchet MS"/>
                <a:cs typeface="Trebuchet MS"/>
              </a:rPr>
              <a:t>is </a:t>
            </a:r>
            <a:r>
              <a:rPr sz="2800" spc="-125" dirty="0">
                <a:latin typeface="Trebuchet MS"/>
                <a:cs typeface="Trebuchet MS"/>
              </a:rPr>
              <a:t>the relation</a:t>
            </a:r>
            <a:r>
              <a:rPr sz="2800" spc="-58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between: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b="1" spc="-190" dirty="0">
                <a:solidFill>
                  <a:srgbClr val="00B0F0"/>
                </a:solidFill>
                <a:latin typeface="Arial"/>
                <a:cs typeface="Arial"/>
              </a:rPr>
              <a:t>Camera: </a:t>
            </a:r>
            <a:r>
              <a:rPr sz="2400" spc="-130" dirty="0">
                <a:latin typeface="Trebuchet MS"/>
                <a:cs typeface="Trebuchet MS"/>
              </a:rPr>
              <a:t>Light </a:t>
            </a:r>
            <a:r>
              <a:rPr sz="2400" spc="-40" dirty="0">
                <a:latin typeface="Trebuchet MS"/>
                <a:cs typeface="Trebuchet MS"/>
              </a:rPr>
              <a:t>on </a:t>
            </a:r>
            <a:r>
              <a:rPr sz="2400" spc="-65" dirty="0">
                <a:latin typeface="Trebuchet MS"/>
                <a:cs typeface="Trebuchet MS"/>
              </a:rPr>
              <a:t>sensor </a:t>
            </a:r>
            <a:r>
              <a:rPr sz="2400" spc="-135" dirty="0">
                <a:latin typeface="Trebuchet MS"/>
                <a:cs typeface="Trebuchet MS"/>
              </a:rPr>
              <a:t>vs. </a:t>
            </a:r>
            <a:r>
              <a:rPr sz="2400" b="1" spc="-135" dirty="0">
                <a:solidFill>
                  <a:srgbClr val="00B0F0"/>
                </a:solidFill>
                <a:latin typeface="Arial"/>
                <a:cs typeface="Arial"/>
              </a:rPr>
              <a:t>“intensity”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85" dirty="0">
                <a:latin typeface="Trebuchet MS"/>
                <a:cs typeface="Trebuchet MS"/>
              </a:rPr>
              <a:t>corresponding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pixel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  <a:tab pos="4175760" algn="l"/>
              </a:tabLst>
            </a:pPr>
            <a:r>
              <a:rPr sz="2400" b="1" spc="-185" dirty="0">
                <a:solidFill>
                  <a:srgbClr val="00B0F0"/>
                </a:solidFill>
                <a:latin typeface="Arial"/>
                <a:cs typeface="Arial"/>
              </a:rPr>
              <a:t>Display: </a:t>
            </a:r>
            <a:r>
              <a:rPr sz="2400" spc="-135" dirty="0">
                <a:latin typeface="Trebuchet MS"/>
                <a:cs typeface="Trebuchet MS"/>
              </a:rPr>
              <a:t>Pixel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r>
              <a:rPr sz="2400" spc="3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vs.	</a:t>
            </a:r>
            <a:r>
              <a:rPr sz="2400" spc="-120" dirty="0">
                <a:latin typeface="Trebuchet MS"/>
                <a:cs typeface="Trebuchet MS"/>
              </a:rPr>
              <a:t>light </a:t>
            </a:r>
            <a:r>
              <a:rPr sz="2400" spc="-95" dirty="0">
                <a:latin typeface="Trebuchet MS"/>
                <a:cs typeface="Trebuchet MS"/>
              </a:rPr>
              <a:t>from </a:t>
            </a:r>
            <a:r>
              <a:rPr sz="2400" spc="-114" dirty="0">
                <a:latin typeface="Trebuchet MS"/>
                <a:cs typeface="Trebuchet MS"/>
              </a:rPr>
              <a:t>that</a:t>
            </a:r>
            <a:r>
              <a:rPr sz="2400" spc="-3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pixel</a:t>
            </a:r>
            <a:endParaRPr sz="2400">
              <a:latin typeface="Trebuchet MS"/>
              <a:cs typeface="Trebuchet MS"/>
            </a:endParaRPr>
          </a:p>
          <a:p>
            <a:pPr marL="354965" marR="1139825" indent="-342265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5" dirty="0">
                <a:latin typeface="Trebuchet MS"/>
                <a:cs typeface="Trebuchet MS"/>
              </a:rPr>
              <a:t>Relation </a:t>
            </a:r>
            <a:r>
              <a:rPr sz="2800" spc="-120" dirty="0">
                <a:latin typeface="Trebuchet MS"/>
                <a:cs typeface="Trebuchet MS"/>
              </a:rPr>
              <a:t>between </a:t>
            </a:r>
            <a:r>
              <a:rPr sz="2800" spc="-155" dirty="0">
                <a:latin typeface="Trebuchet MS"/>
                <a:cs typeface="Trebuchet MS"/>
              </a:rPr>
              <a:t>pixel </a:t>
            </a:r>
            <a:r>
              <a:rPr sz="2800" spc="-125" dirty="0">
                <a:latin typeface="Trebuchet MS"/>
                <a:cs typeface="Trebuchet MS"/>
              </a:rPr>
              <a:t>value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56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corresponding  </a:t>
            </a:r>
            <a:r>
              <a:rPr sz="2800" spc="-125" dirty="0">
                <a:latin typeface="Trebuchet MS"/>
                <a:cs typeface="Trebuchet MS"/>
              </a:rPr>
              <a:t>physical quantity </a:t>
            </a:r>
            <a:r>
              <a:rPr sz="2800" spc="-100" dirty="0">
                <a:latin typeface="Trebuchet MS"/>
                <a:cs typeface="Trebuchet MS"/>
              </a:rPr>
              <a:t>is </a:t>
            </a:r>
            <a:r>
              <a:rPr sz="2800" spc="-114" dirty="0">
                <a:latin typeface="Trebuchet MS"/>
                <a:cs typeface="Trebuchet MS"/>
              </a:rPr>
              <a:t>usually </a:t>
            </a:r>
            <a:r>
              <a:rPr sz="2800" spc="-160" dirty="0">
                <a:latin typeface="Trebuchet MS"/>
                <a:cs typeface="Trebuchet MS"/>
              </a:rPr>
              <a:t>complex,</a:t>
            </a:r>
            <a:r>
              <a:rPr sz="2800" spc="-57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nonlinear</a:t>
            </a:r>
            <a:endParaRPr sz="28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50" dirty="0">
                <a:latin typeface="Trebuchet MS"/>
                <a:cs typeface="Trebuchet MS"/>
              </a:rPr>
              <a:t>An </a:t>
            </a:r>
            <a:r>
              <a:rPr sz="2800" spc="-114" dirty="0">
                <a:latin typeface="Trebuchet MS"/>
                <a:cs typeface="Trebuchet MS"/>
              </a:rPr>
              <a:t>approximation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270" dirty="0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3268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345" dirty="0"/>
              <a:t>is</a:t>
            </a:r>
            <a:r>
              <a:rPr sz="3600" spc="-295" dirty="0"/>
              <a:t> </a:t>
            </a:r>
            <a:r>
              <a:rPr sz="3600" spc="-345" dirty="0"/>
              <a:t>Gamma?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01392"/>
            <a:ext cx="639191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4" dirty="0">
                <a:latin typeface="Trebuchet MS"/>
                <a:cs typeface="Trebuchet MS"/>
              </a:rPr>
              <a:t>Originates </a:t>
            </a:r>
            <a:r>
              <a:rPr sz="2800" spc="-105" dirty="0">
                <a:latin typeface="Trebuchet MS"/>
                <a:cs typeface="Trebuchet MS"/>
              </a:rPr>
              <a:t>from </a:t>
            </a:r>
            <a:r>
              <a:rPr sz="2800" spc="-110" dirty="0">
                <a:latin typeface="Trebuchet MS"/>
                <a:cs typeface="Trebuchet MS"/>
              </a:rPr>
              <a:t>analog</a:t>
            </a:r>
            <a:r>
              <a:rPr sz="2800" spc="-44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photography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265" dirty="0">
                <a:solidFill>
                  <a:srgbClr val="FF0000"/>
                </a:solidFill>
                <a:latin typeface="Arial"/>
                <a:cs typeface="Arial"/>
              </a:rPr>
              <a:t>Exposure </a:t>
            </a:r>
            <a:r>
              <a:rPr sz="2800" b="1" spc="-165" dirty="0">
                <a:solidFill>
                  <a:srgbClr val="FF0000"/>
                </a:solidFill>
                <a:latin typeface="Arial"/>
                <a:cs typeface="Arial"/>
              </a:rPr>
              <a:t>function: </a:t>
            </a:r>
            <a:r>
              <a:rPr sz="2800" spc="-114" dirty="0">
                <a:latin typeface="Trebuchet MS"/>
                <a:cs typeface="Trebuchet MS"/>
              </a:rPr>
              <a:t>relationship</a:t>
            </a:r>
            <a:r>
              <a:rPr sz="2800" spc="-140" dirty="0">
                <a:latin typeface="Trebuchet MS"/>
                <a:cs typeface="Trebuchet MS"/>
              </a:rPr>
              <a:t> between: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1571" y="3751135"/>
            <a:ext cx="123825" cy="35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20" dirty="0">
                <a:latin typeface="Trebuchet MS"/>
                <a:cs typeface="Trebuchet MS"/>
              </a:rPr>
              <a:t>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902" y="3130926"/>
            <a:ext cx="3868420" cy="250761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704215" indent="-347345">
              <a:lnSpc>
                <a:spcPct val="100000"/>
              </a:lnSpc>
              <a:spcBef>
                <a:spcPts val="65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14" dirty="0">
                <a:latin typeface="Trebuchet MS"/>
                <a:cs typeface="Trebuchet MS"/>
              </a:rPr>
              <a:t>logarithmic </a:t>
            </a:r>
            <a:r>
              <a:rPr sz="2400" spc="-120" dirty="0">
                <a:latin typeface="Trebuchet MS"/>
                <a:cs typeface="Trebuchet MS"/>
              </a:rPr>
              <a:t>light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endParaRPr sz="2400">
              <a:latin typeface="Trebuchet MS"/>
              <a:cs typeface="Trebuchet MS"/>
            </a:endParaRPr>
          </a:p>
          <a:p>
            <a:pPr marL="336550" marR="242570" indent="-323850">
              <a:lnSpc>
                <a:spcPts val="4029"/>
              </a:lnSpc>
              <a:spcBef>
                <a:spcPts val="22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225" dirty="0">
                <a:solidFill>
                  <a:srgbClr val="FF0000"/>
                </a:solidFill>
                <a:latin typeface="Arial"/>
                <a:cs typeface="Arial"/>
              </a:rPr>
              <a:t>Gamma: </a:t>
            </a:r>
            <a:r>
              <a:rPr sz="2800" spc="-100" dirty="0">
                <a:latin typeface="Trebuchet MS"/>
                <a:cs typeface="Trebuchet MS"/>
              </a:rPr>
              <a:t>slope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8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linea  </a:t>
            </a:r>
            <a:r>
              <a:rPr sz="2800" spc="-105" dirty="0">
                <a:latin typeface="Trebuchet MS"/>
                <a:cs typeface="Trebuchet MS"/>
              </a:rPr>
              <a:t>range of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46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curve</a:t>
            </a:r>
            <a:endParaRPr sz="2800">
              <a:latin typeface="Trebuchet MS"/>
              <a:cs typeface="Trebuchet MS"/>
            </a:endParaRPr>
          </a:p>
          <a:p>
            <a:pPr marL="355600" marR="1311910" indent="-355600">
              <a:lnSpc>
                <a:spcPts val="4029"/>
              </a:lnSpc>
              <a:spcBef>
                <a:spcPts val="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55" dirty="0">
                <a:latin typeface="Trebuchet MS"/>
                <a:cs typeface="Trebuchet MS"/>
              </a:rPr>
              <a:t>The </a:t>
            </a:r>
            <a:r>
              <a:rPr sz="2800" spc="-100" dirty="0">
                <a:latin typeface="Trebuchet MS"/>
                <a:cs typeface="Trebuchet MS"/>
              </a:rPr>
              <a:t>same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459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TV  </a:t>
            </a:r>
            <a:r>
              <a:rPr sz="2800" spc="-114" dirty="0">
                <a:latin typeface="Trebuchet MS"/>
                <a:cs typeface="Trebuchet MS"/>
              </a:rPr>
              <a:t>broadcasting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8867" y="3881627"/>
            <a:ext cx="4581119" cy="3155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9902" y="6673850"/>
            <a:ext cx="10191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Log of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light  intensity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4914" y="6374891"/>
            <a:ext cx="2136775" cy="662305"/>
          </a:xfrm>
          <a:custGeom>
            <a:avLst/>
            <a:gdLst/>
            <a:ahLst/>
            <a:cxnLst/>
            <a:rect l="l" t="t" r="r" b="b"/>
            <a:pathLst>
              <a:path w="2136775" h="662304">
                <a:moveTo>
                  <a:pt x="2100044" y="37176"/>
                </a:moveTo>
                <a:lnTo>
                  <a:pt x="2080495" y="32332"/>
                </a:lnTo>
                <a:lnTo>
                  <a:pt x="0" y="643889"/>
                </a:lnTo>
                <a:lnTo>
                  <a:pt x="5334" y="662177"/>
                </a:lnTo>
                <a:lnTo>
                  <a:pt x="2087789" y="50044"/>
                </a:lnTo>
                <a:lnTo>
                  <a:pt x="2100044" y="37176"/>
                </a:lnTo>
                <a:close/>
              </a:path>
              <a:path w="2136775" h="662304">
                <a:moveTo>
                  <a:pt x="2136648" y="25907"/>
                </a:moveTo>
                <a:lnTo>
                  <a:pt x="2034540" y="1523"/>
                </a:lnTo>
                <a:lnTo>
                  <a:pt x="2029968" y="0"/>
                </a:lnTo>
                <a:lnTo>
                  <a:pt x="2024634" y="3047"/>
                </a:lnTo>
                <a:lnTo>
                  <a:pt x="2023110" y="8381"/>
                </a:lnTo>
                <a:lnTo>
                  <a:pt x="2022348" y="12953"/>
                </a:lnTo>
                <a:lnTo>
                  <a:pt x="2025396" y="18287"/>
                </a:lnTo>
                <a:lnTo>
                  <a:pt x="2029968" y="19811"/>
                </a:lnTo>
                <a:lnTo>
                  <a:pt x="2080495" y="32332"/>
                </a:lnTo>
                <a:lnTo>
                  <a:pt x="2115312" y="22097"/>
                </a:lnTo>
                <a:lnTo>
                  <a:pt x="2120646" y="40385"/>
                </a:lnTo>
                <a:lnTo>
                  <a:pt x="2120646" y="42752"/>
                </a:lnTo>
                <a:lnTo>
                  <a:pt x="2136648" y="25907"/>
                </a:lnTo>
                <a:close/>
              </a:path>
              <a:path w="2136775" h="662304">
                <a:moveTo>
                  <a:pt x="2120646" y="42752"/>
                </a:moveTo>
                <a:lnTo>
                  <a:pt x="2120646" y="40385"/>
                </a:lnTo>
                <a:lnTo>
                  <a:pt x="2087789" y="50044"/>
                </a:lnTo>
                <a:lnTo>
                  <a:pt x="2050542" y="89153"/>
                </a:lnTo>
                <a:lnTo>
                  <a:pt x="2046732" y="92963"/>
                </a:lnTo>
                <a:lnTo>
                  <a:pt x="2047494" y="99059"/>
                </a:lnTo>
                <a:lnTo>
                  <a:pt x="2051304" y="102869"/>
                </a:lnTo>
                <a:lnTo>
                  <a:pt x="2055114" y="105917"/>
                </a:lnTo>
                <a:lnTo>
                  <a:pt x="2061210" y="105917"/>
                </a:lnTo>
                <a:lnTo>
                  <a:pt x="2064258" y="102107"/>
                </a:lnTo>
                <a:lnTo>
                  <a:pt x="2120646" y="42752"/>
                </a:lnTo>
                <a:close/>
              </a:path>
              <a:path w="2136775" h="662304">
                <a:moveTo>
                  <a:pt x="2120646" y="40385"/>
                </a:moveTo>
                <a:lnTo>
                  <a:pt x="2115312" y="22097"/>
                </a:lnTo>
                <a:lnTo>
                  <a:pt x="2080495" y="32332"/>
                </a:lnTo>
                <a:lnTo>
                  <a:pt x="2100044" y="37176"/>
                </a:lnTo>
                <a:lnTo>
                  <a:pt x="2111502" y="25145"/>
                </a:lnTo>
                <a:lnTo>
                  <a:pt x="2116074" y="41147"/>
                </a:lnTo>
                <a:lnTo>
                  <a:pt x="2116074" y="41729"/>
                </a:lnTo>
                <a:lnTo>
                  <a:pt x="2120646" y="40385"/>
                </a:lnTo>
                <a:close/>
              </a:path>
              <a:path w="2136775" h="662304">
                <a:moveTo>
                  <a:pt x="2116074" y="41729"/>
                </a:moveTo>
                <a:lnTo>
                  <a:pt x="2116074" y="41147"/>
                </a:lnTo>
                <a:lnTo>
                  <a:pt x="2100044" y="37176"/>
                </a:lnTo>
                <a:lnTo>
                  <a:pt x="2087789" y="50044"/>
                </a:lnTo>
                <a:lnTo>
                  <a:pt x="2116074" y="41729"/>
                </a:lnTo>
                <a:close/>
              </a:path>
              <a:path w="2136775" h="662304">
                <a:moveTo>
                  <a:pt x="2116074" y="41147"/>
                </a:moveTo>
                <a:lnTo>
                  <a:pt x="2111502" y="25145"/>
                </a:lnTo>
                <a:lnTo>
                  <a:pt x="2100044" y="37176"/>
                </a:lnTo>
                <a:lnTo>
                  <a:pt x="2116074" y="411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3170" y="3120363"/>
            <a:ext cx="3538220" cy="125857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35" dirty="0">
                <a:latin typeface="Trebuchet MS"/>
                <a:cs typeface="Trebuchet MS"/>
              </a:rPr>
              <a:t>vs. </a:t>
            </a:r>
            <a:r>
              <a:rPr sz="2400" spc="-100" dirty="0">
                <a:latin typeface="Trebuchet MS"/>
                <a:cs typeface="Trebuchet MS"/>
              </a:rPr>
              <a:t>resulting </a:t>
            </a:r>
            <a:r>
              <a:rPr sz="2400" spc="-135" dirty="0">
                <a:latin typeface="Trebuchet MS"/>
                <a:cs typeface="Trebuchet MS"/>
              </a:rPr>
              <a:t>film</a:t>
            </a:r>
            <a:r>
              <a:rPr sz="2400" spc="-39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density.</a:t>
            </a:r>
            <a:endParaRPr sz="2400">
              <a:latin typeface="Trebuchet MS"/>
              <a:cs typeface="Trebuchet MS"/>
            </a:endParaRPr>
          </a:p>
          <a:p>
            <a:pPr marL="2440305" marR="5080" algn="just">
              <a:lnSpc>
                <a:spcPct val="100000"/>
              </a:lnSpc>
              <a:spcBef>
                <a:spcPts val="43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Film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density  (measure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of  response)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6952" y="4420361"/>
            <a:ext cx="544830" cy="990600"/>
          </a:xfrm>
          <a:custGeom>
            <a:avLst/>
            <a:gdLst/>
            <a:ahLst/>
            <a:cxnLst/>
            <a:rect l="l" t="t" r="r" b="b"/>
            <a:pathLst>
              <a:path w="544829" h="990600">
                <a:moveTo>
                  <a:pt x="20868" y="937725"/>
                </a:moveTo>
                <a:lnTo>
                  <a:pt x="19050" y="885444"/>
                </a:lnTo>
                <a:lnTo>
                  <a:pt x="19050" y="880110"/>
                </a:lnTo>
                <a:lnTo>
                  <a:pt x="14478" y="875538"/>
                </a:lnTo>
                <a:lnTo>
                  <a:pt x="9144" y="875538"/>
                </a:lnTo>
                <a:lnTo>
                  <a:pt x="3810" y="876300"/>
                </a:lnTo>
                <a:lnTo>
                  <a:pt x="0" y="880110"/>
                </a:lnTo>
                <a:lnTo>
                  <a:pt x="0" y="885444"/>
                </a:lnTo>
                <a:lnTo>
                  <a:pt x="3048" y="990600"/>
                </a:lnTo>
                <a:lnTo>
                  <a:pt x="3810" y="990135"/>
                </a:lnTo>
                <a:lnTo>
                  <a:pt x="3810" y="969263"/>
                </a:lnTo>
                <a:lnTo>
                  <a:pt x="20868" y="937725"/>
                </a:lnTo>
                <a:close/>
              </a:path>
              <a:path w="544829" h="990600">
                <a:moveTo>
                  <a:pt x="21539" y="957017"/>
                </a:moveTo>
                <a:lnTo>
                  <a:pt x="20868" y="937725"/>
                </a:lnTo>
                <a:lnTo>
                  <a:pt x="3810" y="969263"/>
                </a:lnTo>
                <a:lnTo>
                  <a:pt x="7620" y="971342"/>
                </a:lnTo>
                <a:lnTo>
                  <a:pt x="7620" y="965454"/>
                </a:lnTo>
                <a:lnTo>
                  <a:pt x="21539" y="957017"/>
                </a:lnTo>
                <a:close/>
              </a:path>
              <a:path w="544829" h="990600">
                <a:moveTo>
                  <a:pt x="98298" y="927354"/>
                </a:moveTo>
                <a:lnTo>
                  <a:pt x="96012" y="922782"/>
                </a:lnTo>
                <a:lnTo>
                  <a:pt x="92964" y="918210"/>
                </a:lnTo>
                <a:lnTo>
                  <a:pt x="87630" y="916686"/>
                </a:lnTo>
                <a:lnTo>
                  <a:pt x="83058" y="919734"/>
                </a:lnTo>
                <a:lnTo>
                  <a:pt x="37314" y="947457"/>
                </a:lnTo>
                <a:lnTo>
                  <a:pt x="20574" y="978408"/>
                </a:lnTo>
                <a:lnTo>
                  <a:pt x="3810" y="969263"/>
                </a:lnTo>
                <a:lnTo>
                  <a:pt x="3810" y="990135"/>
                </a:lnTo>
                <a:lnTo>
                  <a:pt x="92964" y="935736"/>
                </a:lnTo>
                <a:lnTo>
                  <a:pt x="97536" y="933450"/>
                </a:lnTo>
                <a:lnTo>
                  <a:pt x="98298" y="927354"/>
                </a:lnTo>
                <a:close/>
              </a:path>
              <a:path w="544829" h="990600">
                <a:moveTo>
                  <a:pt x="22098" y="973074"/>
                </a:moveTo>
                <a:lnTo>
                  <a:pt x="21539" y="957017"/>
                </a:lnTo>
                <a:lnTo>
                  <a:pt x="7620" y="965454"/>
                </a:lnTo>
                <a:lnTo>
                  <a:pt x="22098" y="973074"/>
                </a:lnTo>
                <a:close/>
              </a:path>
              <a:path w="544829" h="990600">
                <a:moveTo>
                  <a:pt x="22098" y="975590"/>
                </a:moveTo>
                <a:lnTo>
                  <a:pt x="22098" y="973074"/>
                </a:lnTo>
                <a:lnTo>
                  <a:pt x="7620" y="965454"/>
                </a:lnTo>
                <a:lnTo>
                  <a:pt x="7620" y="971342"/>
                </a:lnTo>
                <a:lnTo>
                  <a:pt x="20574" y="978408"/>
                </a:lnTo>
                <a:lnTo>
                  <a:pt x="22098" y="975590"/>
                </a:lnTo>
                <a:close/>
              </a:path>
              <a:path w="544829" h="990600">
                <a:moveTo>
                  <a:pt x="544830" y="9143"/>
                </a:moveTo>
                <a:lnTo>
                  <a:pt x="528066" y="0"/>
                </a:lnTo>
                <a:lnTo>
                  <a:pt x="20868" y="937725"/>
                </a:lnTo>
                <a:lnTo>
                  <a:pt x="21539" y="957017"/>
                </a:lnTo>
                <a:lnTo>
                  <a:pt x="37314" y="947457"/>
                </a:lnTo>
                <a:lnTo>
                  <a:pt x="544830" y="9143"/>
                </a:lnTo>
                <a:close/>
              </a:path>
              <a:path w="544829" h="990600">
                <a:moveTo>
                  <a:pt x="37314" y="947457"/>
                </a:moveTo>
                <a:lnTo>
                  <a:pt x="21539" y="957017"/>
                </a:lnTo>
                <a:lnTo>
                  <a:pt x="22098" y="973074"/>
                </a:lnTo>
                <a:lnTo>
                  <a:pt x="22098" y="975590"/>
                </a:lnTo>
                <a:lnTo>
                  <a:pt x="37314" y="9474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268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345" dirty="0"/>
              <a:t>is</a:t>
            </a:r>
            <a:r>
              <a:rPr sz="3600" spc="-295" dirty="0"/>
              <a:t> </a:t>
            </a:r>
            <a:r>
              <a:rPr sz="3600" spc="-345" dirty="0"/>
              <a:t>Gamma?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768856"/>
            <a:ext cx="4401820" cy="178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2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204" dirty="0">
                <a:solidFill>
                  <a:srgbClr val="FF0000"/>
                </a:solidFill>
                <a:latin typeface="Arial"/>
                <a:cs typeface="Arial"/>
              </a:rPr>
              <a:t>Gamma </a:t>
            </a:r>
            <a:r>
              <a:rPr sz="2400" b="1" spc="-145" dirty="0">
                <a:solidFill>
                  <a:srgbClr val="FF0000"/>
                </a:solidFill>
                <a:latin typeface="Arial"/>
                <a:cs typeface="Arial"/>
              </a:rPr>
              <a:t>function: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50" dirty="0">
                <a:latin typeface="Trebuchet MS"/>
                <a:cs typeface="Trebuchet MS"/>
              </a:rPr>
              <a:t>good  </a:t>
            </a:r>
            <a:r>
              <a:rPr sz="2400" spc="-95" dirty="0">
                <a:latin typeface="Trebuchet MS"/>
                <a:cs typeface="Trebuchet MS"/>
              </a:rPr>
              <a:t>approximation of </a:t>
            </a:r>
            <a:r>
              <a:rPr sz="2400" spc="-90" dirty="0">
                <a:latin typeface="Trebuchet MS"/>
                <a:cs typeface="Trebuchet MS"/>
              </a:rPr>
              <a:t>exposure</a:t>
            </a:r>
            <a:r>
              <a:rPr sz="2400" spc="-41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curve</a:t>
            </a:r>
            <a:endParaRPr sz="2400">
              <a:latin typeface="Trebuchet MS"/>
              <a:cs typeface="Trebuchet MS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5" dirty="0">
                <a:latin typeface="Trebuchet MS"/>
                <a:cs typeface="Trebuchet MS"/>
              </a:rPr>
              <a:t>Inverse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100" dirty="0">
                <a:latin typeface="Trebuchet MS"/>
                <a:cs typeface="Trebuchet MS"/>
              </a:rPr>
              <a:t>Gamma</a:t>
            </a:r>
            <a:r>
              <a:rPr sz="2400" spc="-47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function</a:t>
            </a:r>
            <a:endParaRPr sz="2400">
              <a:latin typeface="Trebuchet MS"/>
              <a:cs typeface="Trebuchet MS"/>
            </a:endParaRPr>
          </a:p>
          <a:p>
            <a:pPr marL="285115">
              <a:lnSpc>
                <a:spcPct val="100000"/>
              </a:lnSpc>
              <a:spcBef>
                <a:spcPts val="575"/>
              </a:spcBef>
            </a:pPr>
            <a:r>
              <a:rPr sz="2400" spc="-85" dirty="0">
                <a:latin typeface="Trebuchet MS"/>
                <a:cs typeface="Trebuchet MS"/>
              </a:rPr>
              <a:t>is another </a:t>
            </a:r>
            <a:r>
              <a:rPr sz="2400" spc="-90" dirty="0">
                <a:latin typeface="Trebuchet MS"/>
                <a:cs typeface="Trebuchet MS"/>
              </a:rPr>
              <a:t>gamma </a:t>
            </a:r>
            <a:r>
              <a:rPr sz="2400" spc="-105" dirty="0">
                <a:latin typeface="Trebuchet MS"/>
                <a:cs typeface="Trebuchet MS"/>
              </a:rPr>
              <a:t>function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1179" y="1595627"/>
            <a:ext cx="3363467" cy="2336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0379" y="4380751"/>
            <a:ext cx="3259092" cy="241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9529" y="5029067"/>
            <a:ext cx="2145169" cy="383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7068" y="5847514"/>
            <a:ext cx="1567741" cy="320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3456" y="4023401"/>
            <a:ext cx="915338" cy="262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9754" y="5660856"/>
            <a:ext cx="852514" cy="204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7967" y="6229824"/>
            <a:ext cx="3645854" cy="2996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0546" y="6579149"/>
            <a:ext cx="914731" cy="262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1502" y="4402327"/>
            <a:ext cx="4558665" cy="1412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00" dirty="0">
                <a:latin typeface="Trebuchet MS"/>
                <a:cs typeface="Trebuchet MS"/>
              </a:rPr>
              <a:t>Gamma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65" dirty="0">
                <a:latin typeface="Trebuchet MS"/>
                <a:cs typeface="Trebuchet MS"/>
              </a:rPr>
              <a:t>CRT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125" dirty="0">
                <a:latin typeface="Trebuchet MS"/>
                <a:cs typeface="Trebuchet MS"/>
              </a:rPr>
              <a:t>LCD</a:t>
            </a:r>
            <a:r>
              <a:rPr sz="2400" spc="-53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monitors: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25" dirty="0">
                <a:latin typeface="Trebuchet MS"/>
                <a:cs typeface="Trebuchet MS"/>
              </a:rPr>
              <a:t>1.8‐2.8 </a:t>
            </a:r>
            <a:r>
              <a:rPr sz="2400" spc="-135" dirty="0">
                <a:latin typeface="Trebuchet MS"/>
                <a:cs typeface="Trebuchet MS"/>
              </a:rPr>
              <a:t>(typically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2.4)</a:t>
            </a:r>
            <a:endParaRPr sz="2400">
              <a:latin typeface="Trebuchet MS"/>
              <a:cs typeface="Trebuchet MS"/>
            </a:endParaRPr>
          </a:p>
          <a:p>
            <a:pPr marL="3103245" marR="17145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Output signal  Raised by</a:t>
            </a:r>
            <a:r>
              <a:rPr sz="1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gamma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94076" y="5583935"/>
            <a:ext cx="931544" cy="233679"/>
          </a:xfrm>
          <a:custGeom>
            <a:avLst/>
            <a:gdLst/>
            <a:ahLst/>
            <a:cxnLst/>
            <a:rect l="l" t="t" r="r" b="b"/>
            <a:pathLst>
              <a:path w="931545" h="233679">
                <a:moveTo>
                  <a:pt x="95249" y="133350"/>
                </a:moveTo>
                <a:lnTo>
                  <a:pt x="91439" y="129540"/>
                </a:lnTo>
                <a:lnTo>
                  <a:pt x="88391" y="124968"/>
                </a:lnTo>
                <a:lnTo>
                  <a:pt x="82295" y="124968"/>
                </a:lnTo>
                <a:lnTo>
                  <a:pt x="78485" y="128778"/>
                </a:lnTo>
                <a:lnTo>
                  <a:pt x="0" y="198120"/>
                </a:lnTo>
                <a:lnTo>
                  <a:pt x="16763" y="203793"/>
                </a:lnTo>
                <a:lnTo>
                  <a:pt x="16763" y="185166"/>
                </a:lnTo>
                <a:lnTo>
                  <a:pt x="50733" y="178258"/>
                </a:lnTo>
                <a:lnTo>
                  <a:pt x="90677" y="142494"/>
                </a:lnTo>
                <a:lnTo>
                  <a:pt x="94487" y="139446"/>
                </a:lnTo>
                <a:lnTo>
                  <a:pt x="95249" y="133350"/>
                </a:lnTo>
                <a:close/>
              </a:path>
              <a:path w="931545" h="233679">
                <a:moveTo>
                  <a:pt x="50733" y="178258"/>
                </a:moveTo>
                <a:lnTo>
                  <a:pt x="16763" y="185166"/>
                </a:lnTo>
                <a:lnTo>
                  <a:pt x="20573" y="203454"/>
                </a:lnTo>
                <a:lnTo>
                  <a:pt x="22097" y="203144"/>
                </a:lnTo>
                <a:lnTo>
                  <a:pt x="22097" y="185166"/>
                </a:lnTo>
                <a:lnTo>
                  <a:pt x="37267" y="190315"/>
                </a:lnTo>
                <a:lnTo>
                  <a:pt x="50733" y="178258"/>
                </a:lnTo>
                <a:close/>
              </a:path>
              <a:path w="931545" h="233679">
                <a:moveTo>
                  <a:pt x="112775" y="220980"/>
                </a:moveTo>
                <a:lnTo>
                  <a:pt x="110489" y="215646"/>
                </a:lnTo>
                <a:lnTo>
                  <a:pt x="105155" y="213360"/>
                </a:lnTo>
                <a:lnTo>
                  <a:pt x="55219" y="196408"/>
                </a:lnTo>
                <a:lnTo>
                  <a:pt x="20573" y="203454"/>
                </a:lnTo>
                <a:lnTo>
                  <a:pt x="16763" y="185166"/>
                </a:lnTo>
                <a:lnTo>
                  <a:pt x="16763" y="203793"/>
                </a:lnTo>
                <a:lnTo>
                  <a:pt x="99059" y="231648"/>
                </a:lnTo>
                <a:lnTo>
                  <a:pt x="104393" y="233172"/>
                </a:lnTo>
                <a:lnTo>
                  <a:pt x="109727" y="230886"/>
                </a:lnTo>
                <a:lnTo>
                  <a:pt x="111251" y="225552"/>
                </a:lnTo>
                <a:lnTo>
                  <a:pt x="112775" y="220980"/>
                </a:lnTo>
                <a:close/>
              </a:path>
              <a:path w="931545" h="233679">
                <a:moveTo>
                  <a:pt x="37267" y="190315"/>
                </a:moveTo>
                <a:lnTo>
                  <a:pt x="22097" y="185166"/>
                </a:lnTo>
                <a:lnTo>
                  <a:pt x="25145" y="201168"/>
                </a:lnTo>
                <a:lnTo>
                  <a:pt x="37267" y="190315"/>
                </a:lnTo>
                <a:close/>
              </a:path>
              <a:path w="931545" h="233679">
                <a:moveTo>
                  <a:pt x="55219" y="196408"/>
                </a:moveTo>
                <a:lnTo>
                  <a:pt x="37267" y="190315"/>
                </a:lnTo>
                <a:lnTo>
                  <a:pt x="25145" y="201168"/>
                </a:lnTo>
                <a:lnTo>
                  <a:pt x="22097" y="185166"/>
                </a:lnTo>
                <a:lnTo>
                  <a:pt x="22097" y="203144"/>
                </a:lnTo>
                <a:lnTo>
                  <a:pt x="55219" y="196408"/>
                </a:lnTo>
                <a:close/>
              </a:path>
              <a:path w="931545" h="233679">
                <a:moveTo>
                  <a:pt x="931163" y="18287"/>
                </a:moveTo>
                <a:lnTo>
                  <a:pt x="927353" y="0"/>
                </a:lnTo>
                <a:lnTo>
                  <a:pt x="50733" y="178258"/>
                </a:lnTo>
                <a:lnTo>
                  <a:pt x="37267" y="190315"/>
                </a:lnTo>
                <a:lnTo>
                  <a:pt x="55219" y="196408"/>
                </a:lnTo>
                <a:lnTo>
                  <a:pt x="931163" y="18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54855" y="6570980"/>
            <a:ext cx="211645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Correct output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signal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 dividing by 1/ gamma  (called Gamma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correction)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11829" y="6496050"/>
            <a:ext cx="737235" cy="315595"/>
          </a:xfrm>
          <a:custGeom>
            <a:avLst/>
            <a:gdLst/>
            <a:ahLst/>
            <a:cxnLst/>
            <a:rect l="l" t="t" r="r" b="b"/>
            <a:pathLst>
              <a:path w="737235" h="315595">
                <a:moveTo>
                  <a:pt x="115061" y="13716"/>
                </a:moveTo>
                <a:lnTo>
                  <a:pt x="113537" y="3048"/>
                </a:lnTo>
                <a:lnTo>
                  <a:pt x="108203" y="0"/>
                </a:lnTo>
                <a:lnTo>
                  <a:pt x="103631" y="762"/>
                </a:lnTo>
                <a:lnTo>
                  <a:pt x="0" y="16002"/>
                </a:lnTo>
                <a:lnTo>
                  <a:pt x="13715" y="33429"/>
                </a:lnTo>
                <a:lnTo>
                  <a:pt x="13715" y="32004"/>
                </a:lnTo>
                <a:lnTo>
                  <a:pt x="21335" y="14478"/>
                </a:lnTo>
                <a:lnTo>
                  <a:pt x="53691" y="27296"/>
                </a:lnTo>
                <a:lnTo>
                  <a:pt x="105917" y="19050"/>
                </a:lnTo>
                <a:lnTo>
                  <a:pt x="111251" y="18288"/>
                </a:lnTo>
                <a:lnTo>
                  <a:pt x="115061" y="13716"/>
                </a:lnTo>
                <a:close/>
              </a:path>
              <a:path w="737235" h="315595">
                <a:moveTo>
                  <a:pt x="53691" y="27296"/>
                </a:moveTo>
                <a:lnTo>
                  <a:pt x="21335" y="14478"/>
                </a:lnTo>
                <a:lnTo>
                  <a:pt x="13715" y="32004"/>
                </a:lnTo>
                <a:lnTo>
                  <a:pt x="19049" y="34114"/>
                </a:lnTo>
                <a:lnTo>
                  <a:pt x="19049" y="32766"/>
                </a:lnTo>
                <a:lnTo>
                  <a:pt x="25145" y="17526"/>
                </a:lnTo>
                <a:lnTo>
                  <a:pt x="35063" y="30237"/>
                </a:lnTo>
                <a:lnTo>
                  <a:pt x="53691" y="27296"/>
                </a:lnTo>
                <a:close/>
              </a:path>
              <a:path w="737235" h="315595">
                <a:moveTo>
                  <a:pt x="83057" y="90678"/>
                </a:moveTo>
                <a:lnTo>
                  <a:pt x="79247" y="86868"/>
                </a:lnTo>
                <a:lnTo>
                  <a:pt x="46593" y="45015"/>
                </a:lnTo>
                <a:lnTo>
                  <a:pt x="13715" y="32004"/>
                </a:lnTo>
                <a:lnTo>
                  <a:pt x="13715" y="33429"/>
                </a:lnTo>
                <a:lnTo>
                  <a:pt x="64769" y="98298"/>
                </a:lnTo>
                <a:lnTo>
                  <a:pt x="67817" y="102870"/>
                </a:lnTo>
                <a:lnTo>
                  <a:pt x="73913" y="103632"/>
                </a:lnTo>
                <a:lnTo>
                  <a:pt x="77723" y="99822"/>
                </a:lnTo>
                <a:lnTo>
                  <a:pt x="82295" y="96774"/>
                </a:lnTo>
                <a:lnTo>
                  <a:pt x="83057" y="90678"/>
                </a:lnTo>
                <a:close/>
              </a:path>
              <a:path w="737235" h="315595">
                <a:moveTo>
                  <a:pt x="35063" y="30237"/>
                </a:moveTo>
                <a:lnTo>
                  <a:pt x="25145" y="17526"/>
                </a:lnTo>
                <a:lnTo>
                  <a:pt x="19049" y="32766"/>
                </a:lnTo>
                <a:lnTo>
                  <a:pt x="35063" y="30237"/>
                </a:lnTo>
                <a:close/>
              </a:path>
              <a:path w="737235" h="315595">
                <a:moveTo>
                  <a:pt x="46593" y="45015"/>
                </a:moveTo>
                <a:lnTo>
                  <a:pt x="35063" y="30237"/>
                </a:lnTo>
                <a:lnTo>
                  <a:pt x="19049" y="32766"/>
                </a:lnTo>
                <a:lnTo>
                  <a:pt x="19049" y="34114"/>
                </a:lnTo>
                <a:lnTo>
                  <a:pt x="46593" y="45015"/>
                </a:lnTo>
                <a:close/>
              </a:path>
              <a:path w="737235" h="315595">
                <a:moveTo>
                  <a:pt x="736853" y="297942"/>
                </a:moveTo>
                <a:lnTo>
                  <a:pt x="53691" y="27296"/>
                </a:lnTo>
                <a:lnTo>
                  <a:pt x="35063" y="30237"/>
                </a:lnTo>
                <a:lnTo>
                  <a:pt x="46593" y="45015"/>
                </a:lnTo>
                <a:lnTo>
                  <a:pt x="729995" y="315468"/>
                </a:lnTo>
                <a:lnTo>
                  <a:pt x="736853" y="2979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3609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5" dirty="0"/>
              <a:t>Gamma</a:t>
            </a:r>
            <a:r>
              <a:rPr sz="3600" spc="-260" dirty="0"/>
              <a:t> </a:t>
            </a:r>
            <a:r>
              <a:rPr sz="3600" spc="-254" dirty="0"/>
              <a:t>Correction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8718"/>
            <a:ext cx="7595870" cy="1689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5" dirty="0">
                <a:latin typeface="Trebuchet MS"/>
                <a:cs typeface="Trebuchet MS"/>
              </a:rPr>
              <a:t>Obtain </a:t>
            </a:r>
            <a:r>
              <a:rPr sz="2600" spc="-125" dirty="0">
                <a:latin typeface="Trebuchet MS"/>
                <a:cs typeface="Trebuchet MS"/>
              </a:rPr>
              <a:t>a </a:t>
            </a:r>
            <a:r>
              <a:rPr sz="2600" spc="-105" dirty="0">
                <a:latin typeface="Trebuchet MS"/>
                <a:cs typeface="Trebuchet MS"/>
              </a:rPr>
              <a:t>measurement </a:t>
            </a:r>
            <a:r>
              <a:rPr sz="2600" b="1" spc="-195" dirty="0">
                <a:solidFill>
                  <a:srgbClr val="FF0000"/>
                </a:solidFill>
                <a:latin typeface="Arial"/>
                <a:cs typeface="Arial"/>
              </a:rPr>
              <a:t>b </a:t>
            </a:r>
            <a:r>
              <a:rPr sz="2600" spc="-95" dirty="0">
                <a:latin typeface="Trebuchet MS"/>
                <a:cs typeface="Trebuchet MS"/>
              </a:rPr>
              <a:t>proportional </a:t>
            </a:r>
            <a:r>
              <a:rPr sz="2600" spc="-100" dirty="0">
                <a:latin typeface="Trebuchet MS"/>
                <a:cs typeface="Trebuchet MS"/>
              </a:rPr>
              <a:t>to </a:t>
            </a:r>
            <a:r>
              <a:rPr sz="2600" spc="-114" dirty="0">
                <a:latin typeface="Trebuchet MS"/>
                <a:cs typeface="Trebuchet MS"/>
              </a:rPr>
              <a:t>original</a:t>
            </a:r>
            <a:r>
              <a:rPr sz="2600" spc="-484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light  </a:t>
            </a:r>
            <a:r>
              <a:rPr sz="2600" spc="-114" dirty="0">
                <a:latin typeface="Trebuchet MS"/>
                <a:cs typeface="Trebuchet MS"/>
              </a:rPr>
              <a:t>intensity </a:t>
            </a:r>
            <a:r>
              <a:rPr sz="2600" b="1" spc="-425" dirty="0">
                <a:solidFill>
                  <a:srgbClr val="FF0000"/>
                </a:solidFill>
                <a:latin typeface="Arial"/>
                <a:cs typeface="Arial"/>
              </a:rPr>
              <a:t>B </a:t>
            </a:r>
            <a:r>
              <a:rPr sz="2600" spc="-95" dirty="0">
                <a:latin typeface="Trebuchet MS"/>
                <a:cs typeface="Trebuchet MS"/>
              </a:rPr>
              <a:t>by </a:t>
            </a:r>
            <a:r>
              <a:rPr sz="2600" spc="-110" dirty="0">
                <a:latin typeface="Trebuchet MS"/>
                <a:cs typeface="Trebuchet MS"/>
              </a:rPr>
              <a:t>applying </a:t>
            </a:r>
            <a:r>
              <a:rPr sz="2600" spc="-105" dirty="0">
                <a:latin typeface="Trebuchet MS"/>
                <a:cs typeface="Trebuchet MS"/>
              </a:rPr>
              <a:t>inverse </a:t>
            </a:r>
            <a:r>
              <a:rPr sz="2600" spc="-100" dirty="0">
                <a:latin typeface="Trebuchet MS"/>
                <a:cs typeface="Trebuchet MS"/>
              </a:rPr>
              <a:t>gamma</a:t>
            </a:r>
            <a:r>
              <a:rPr sz="2600" spc="-55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function</a:t>
            </a:r>
            <a:endParaRPr sz="2600">
              <a:latin typeface="Trebuchet MS"/>
              <a:cs typeface="Trebuchet MS"/>
            </a:endParaRPr>
          </a:p>
          <a:p>
            <a:pPr marL="354965" marR="377190" indent="-342265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10" dirty="0">
                <a:latin typeface="Trebuchet MS"/>
                <a:cs typeface="Trebuchet MS"/>
              </a:rPr>
              <a:t>Gamma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correction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is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important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achieve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device  </a:t>
            </a:r>
            <a:r>
              <a:rPr sz="2600" spc="-105" dirty="0">
                <a:latin typeface="Trebuchet MS"/>
                <a:cs typeface="Trebuchet MS"/>
              </a:rPr>
              <a:t>independent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representation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1126" y="4733575"/>
            <a:ext cx="6499444" cy="1791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16584"/>
            <a:ext cx="3609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5" dirty="0"/>
              <a:t>Gamma</a:t>
            </a:r>
            <a:r>
              <a:rPr sz="3600" spc="-260" dirty="0"/>
              <a:t> </a:t>
            </a:r>
            <a:r>
              <a:rPr sz="3600" spc="-254" dirty="0"/>
              <a:t>Correction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221474" y="2292526"/>
            <a:ext cx="6565510" cy="4423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678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5" dirty="0"/>
              <a:t>Gamma </a:t>
            </a:r>
            <a:r>
              <a:rPr sz="3600" spc="-254" dirty="0"/>
              <a:t>Correction</a:t>
            </a:r>
            <a:r>
              <a:rPr sz="3600" spc="-120" dirty="0"/>
              <a:t> </a:t>
            </a:r>
            <a:r>
              <a:rPr sz="3600" spc="-355" dirty="0"/>
              <a:t>Code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38200" y="2362199"/>
            <a:ext cx="5978652" cy="399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87159" y="5251196"/>
            <a:ext cx="2950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Compute corrected intensity and  store in lookup table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fgc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5375909"/>
            <a:ext cx="1981200" cy="110489"/>
          </a:xfrm>
          <a:custGeom>
            <a:avLst/>
            <a:gdLst/>
            <a:ahLst/>
            <a:cxnLst/>
            <a:rect l="l" t="t" r="r" b="b"/>
            <a:pathLst>
              <a:path w="19812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763"/>
                </a:lnTo>
                <a:lnTo>
                  <a:pt x="105917" y="10667"/>
                </a:lnTo>
                <a:close/>
              </a:path>
              <a:path w="19812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1981200" h="110489">
                <a:moveTo>
                  <a:pt x="105917" y="99822"/>
                </a:moveTo>
                <a:lnTo>
                  <a:pt x="104394" y="94487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671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9812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5"/>
                </a:lnTo>
                <a:lnTo>
                  <a:pt x="38178" y="55244"/>
                </a:lnTo>
                <a:close/>
              </a:path>
              <a:path w="19812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5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1981200" h="110489">
                <a:moveTo>
                  <a:pt x="1981200" y="64769"/>
                </a:moveTo>
                <a:lnTo>
                  <a:pt x="19812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1981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137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/>
              <a:t>Point </a:t>
            </a:r>
            <a:r>
              <a:rPr sz="3600" spc="-240" dirty="0"/>
              <a:t>Operations </a:t>
            </a:r>
            <a:r>
              <a:rPr sz="3600" spc="-195" dirty="0"/>
              <a:t>in</a:t>
            </a:r>
            <a:r>
              <a:rPr sz="3600" spc="-105" dirty="0"/>
              <a:t> </a:t>
            </a:r>
            <a:r>
              <a:rPr sz="3600" spc="-340" dirty="0"/>
              <a:t>ImageJ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93410" y="2593019"/>
            <a:ext cx="7615081" cy="3504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7172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40" dirty="0"/>
              <a:t>ImageJ </a:t>
            </a:r>
            <a:r>
              <a:rPr sz="3600" spc="-240" dirty="0"/>
              <a:t>Operations </a:t>
            </a:r>
            <a:r>
              <a:rPr sz="3600" spc="-250" dirty="0"/>
              <a:t>involving </a:t>
            </a:r>
            <a:r>
              <a:rPr sz="3600" spc="-180" dirty="0"/>
              <a:t>2</a:t>
            </a:r>
            <a:r>
              <a:rPr sz="3600" spc="85" dirty="0"/>
              <a:t> </a:t>
            </a:r>
            <a:r>
              <a:rPr sz="3600" spc="-315" dirty="0"/>
              <a:t>images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42584" y="2285585"/>
            <a:ext cx="6899979" cy="2569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597" y="1390903"/>
            <a:ext cx="1771014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60" dirty="0"/>
              <a:t>Example:  Alpha  </a:t>
            </a:r>
            <a:r>
              <a:rPr sz="3600" spc="-290" dirty="0"/>
              <a:t>Blending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10535" y="3936213"/>
            <a:ext cx="3334378" cy="19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1423" y="647871"/>
            <a:ext cx="4095097" cy="6592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234" y="993902"/>
            <a:ext cx="1031240" cy="67767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spc="-280" dirty="0">
                <a:solidFill>
                  <a:srgbClr val="FF0000"/>
                </a:solidFill>
                <a:latin typeface="Arial"/>
                <a:cs typeface="Arial"/>
              </a:rPr>
              <a:t>Recall: </a:t>
            </a:r>
            <a:r>
              <a:rPr sz="3600" b="1" spc="-240" dirty="0">
                <a:solidFill>
                  <a:srgbClr val="330065"/>
                </a:solidFill>
                <a:latin typeface="Arial"/>
                <a:cs typeface="Arial"/>
              </a:rPr>
              <a:t>Equalization</a:t>
            </a:r>
            <a:r>
              <a:rPr sz="3600" b="1" spc="-10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229" dirty="0">
                <a:solidFill>
                  <a:srgbClr val="330065"/>
                </a:solidFill>
                <a:latin typeface="Arial"/>
                <a:cs typeface="Arial"/>
              </a:rPr>
              <a:t>Transformation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b="1" spc="-275" dirty="0">
                <a:solidFill>
                  <a:srgbClr val="330065"/>
                </a:solidFill>
                <a:latin typeface="Arial"/>
                <a:cs typeface="Arial"/>
              </a:rPr>
              <a:t>Function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8993" y="6038650"/>
            <a:ext cx="2702177" cy="333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450" y="589026"/>
            <a:ext cx="198119" cy="262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045" y="595883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30">
                <a:moveTo>
                  <a:pt x="5035296" y="0"/>
                </a:moveTo>
                <a:lnTo>
                  <a:pt x="0" y="0"/>
                </a:lnTo>
                <a:lnTo>
                  <a:pt x="0" y="252222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2950" y="589026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045" y="613664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Images taken from Gonzalez 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960" y="901446"/>
            <a:ext cx="4967478" cy="488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2208" y="6835902"/>
            <a:ext cx="1095375" cy="772160"/>
          </a:xfrm>
          <a:custGeom>
            <a:avLst/>
            <a:gdLst/>
            <a:ahLst/>
            <a:cxnLst/>
            <a:rect l="l" t="t" r="r" b="b"/>
            <a:pathLst>
              <a:path w="1095375" h="772159">
                <a:moveTo>
                  <a:pt x="351910" y="548018"/>
                </a:moveTo>
                <a:lnTo>
                  <a:pt x="403426" y="547592"/>
                </a:lnTo>
                <a:lnTo>
                  <a:pt x="453914" y="544381"/>
                </a:lnTo>
                <a:lnTo>
                  <a:pt x="503274" y="538452"/>
                </a:lnTo>
                <a:lnTo>
                  <a:pt x="551408" y="529874"/>
                </a:lnTo>
                <a:lnTo>
                  <a:pt x="598217" y="518715"/>
                </a:lnTo>
                <a:lnTo>
                  <a:pt x="643600" y="505043"/>
                </a:lnTo>
                <a:lnTo>
                  <a:pt x="687459" y="488926"/>
                </a:lnTo>
                <a:lnTo>
                  <a:pt x="729695" y="470431"/>
                </a:lnTo>
                <a:lnTo>
                  <a:pt x="770208" y="449628"/>
                </a:lnTo>
                <a:lnTo>
                  <a:pt x="808900" y="426583"/>
                </a:lnTo>
                <a:lnTo>
                  <a:pt x="845671" y="401366"/>
                </a:lnTo>
                <a:lnTo>
                  <a:pt x="880421" y="374043"/>
                </a:lnTo>
                <a:lnTo>
                  <a:pt x="913052" y="344683"/>
                </a:lnTo>
                <a:lnTo>
                  <a:pt x="943465" y="313354"/>
                </a:lnTo>
                <a:lnTo>
                  <a:pt x="971560" y="280124"/>
                </a:lnTo>
                <a:lnTo>
                  <a:pt x="997238" y="245061"/>
                </a:lnTo>
                <a:lnTo>
                  <a:pt x="1020399" y="208233"/>
                </a:lnTo>
                <a:lnTo>
                  <a:pt x="1040946" y="169708"/>
                </a:lnTo>
                <a:lnTo>
                  <a:pt x="1058777" y="129555"/>
                </a:lnTo>
                <a:lnTo>
                  <a:pt x="1073796" y="87840"/>
                </a:lnTo>
                <a:lnTo>
                  <a:pt x="1085901" y="44632"/>
                </a:lnTo>
                <a:lnTo>
                  <a:pt x="1094994" y="0"/>
                </a:lnTo>
                <a:lnTo>
                  <a:pt x="1061532" y="34340"/>
                </a:lnTo>
                <a:lnTo>
                  <a:pt x="1025576" y="66138"/>
                </a:lnTo>
                <a:lnTo>
                  <a:pt x="987267" y="95347"/>
                </a:lnTo>
                <a:lnTo>
                  <a:pt x="946748" y="121919"/>
                </a:lnTo>
                <a:lnTo>
                  <a:pt x="904159" y="145810"/>
                </a:lnTo>
                <a:lnTo>
                  <a:pt x="859642" y="166971"/>
                </a:lnTo>
                <a:lnTo>
                  <a:pt x="813339" y="185356"/>
                </a:lnTo>
                <a:lnTo>
                  <a:pt x="765392" y="200919"/>
                </a:lnTo>
                <a:lnTo>
                  <a:pt x="715942" y="213612"/>
                </a:lnTo>
                <a:lnTo>
                  <a:pt x="665130" y="223390"/>
                </a:lnTo>
                <a:lnTo>
                  <a:pt x="613099" y="230205"/>
                </a:lnTo>
                <a:lnTo>
                  <a:pt x="559990" y="234011"/>
                </a:lnTo>
                <a:lnTo>
                  <a:pt x="505944" y="234762"/>
                </a:lnTo>
                <a:lnTo>
                  <a:pt x="104739" y="234762"/>
                </a:lnTo>
                <a:lnTo>
                  <a:pt x="0" y="287274"/>
                </a:lnTo>
                <a:lnTo>
                  <a:pt x="101133" y="545592"/>
                </a:lnTo>
                <a:lnTo>
                  <a:pt x="299466" y="545592"/>
                </a:lnTo>
                <a:lnTo>
                  <a:pt x="351910" y="548018"/>
                </a:lnTo>
                <a:close/>
              </a:path>
              <a:path w="1095375" h="772159">
                <a:moveTo>
                  <a:pt x="104739" y="234762"/>
                </a:moveTo>
                <a:lnTo>
                  <a:pt x="505944" y="234762"/>
                </a:lnTo>
                <a:lnTo>
                  <a:pt x="451104" y="232410"/>
                </a:lnTo>
                <a:lnTo>
                  <a:pt x="560832" y="6095"/>
                </a:lnTo>
                <a:lnTo>
                  <a:pt x="104739" y="234762"/>
                </a:lnTo>
                <a:close/>
              </a:path>
              <a:path w="1095375" h="772159">
                <a:moveTo>
                  <a:pt x="189738" y="771906"/>
                </a:moveTo>
                <a:lnTo>
                  <a:pt x="299466" y="545592"/>
                </a:lnTo>
                <a:lnTo>
                  <a:pt x="101133" y="545592"/>
                </a:lnTo>
                <a:lnTo>
                  <a:pt x="189738" y="77190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7611" y="5641847"/>
            <a:ext cx="690880" cy="1362075"/>
          </a:xfrm>
          <a:custGeom>
            <a:avLst/>
            <a:gdLst/>
            <a:ahLst/>
            <a:cxnLst/>
            <a:rect l="l" t="t" r="r" b="b"/>
            <a:pathLst>
              <a:path w="690879" h="1362075">
                <a:moveTo>
                  <a:pt x="476250" y="1361694"/>
                </a:moveTo>
                <a:lnTo>
                  <a:pt x="628650" y="1048512"/>
                </a:lnTo>
                <a:lnTo>
                  <a:pt x="646105" y="1008943"/>
                </a:lnTo>
                <a:lnTo>
                  <a:pt x="660620" y="968679"/>
                </a:lnTo>
                <a:lnTo>
                  <a:pt x="672237" y="927819"/>
                </a:lnTo>
                <a:lnTo>
                  <a:pt x="681003" y="886461"/>
                </a:lnTo>
                <a:lnTo>
                  <a:pt x="686961" y="844703"/>
                </a:lnTo>
                <a:lnTo>
                  <a:pt x="690157" y="802643"/>
                </a:lnTo>
                <a:lnTo>
                  <a:pt x="690633" y="760380"/>
                </a:lnTo>
                <a:lnTo>
                  <a:pt x="688437" y="718012"/>
                </a:lnTo>
                <a:lnTo>
                  <a:pt x="683610" y="675638"/>
                </a:lnTo>
                <a:lnTo>
                  <a:pt x="676200" y="633355"/>
                </a:lnTo>
                <a:lnTo>
                  <a:pt x="666249" y="591262"/>
                </a:lnTo>
                <a:lnTo>
                  <a:pt x="653802" y="549457"/>
                </a:lnTo>
                <a:lnTo>
                  <a:pt x="638905" y="508039"/>
                </a:lnTo>
                <a:lnTo>
                  <a:pt x="621601" y="467106"/>
                </a:lnTo>
                <a:lnTo>
                  <a:pt x="601935" y="426755"/>
                </a:lnTo>
                <a:lnTo>
                  <a:pt x="579953" y="387087"/>
                </a:lnTo>
                <a:lnTo>
                  <a:pt x="555697" y="348198"/>
                </a:lnTo>
                <a:lnTo>
                  <a:pt x="529213" y="310187"/>
                </a:lnTo>
                <a:lnTo>
                  <a:pt x="500546" y="273152"/>
                </a:lnTo>
                <a:lnTo>
                  <a:pt x="469740" y="237193"/>
                </a:lnTo>
                <a:lnTo>
                  <a:pt x="436840" y="202406"/>
                </a:lnTo>
                <a:lnTo>
                  <a:pt x="401890" y="168890"/>
                </a:lnTo>
                <a:lnTo>
                  <a:pt x="364934" y="136744"/>
                </a:lnTo>
                <a:lnTo>
                  <a:pt x="326018" y="106066"/>
                </a:lnTo>
                <a:lnTo>
                  <a:pt x="285185" y="76955"/>
                </a:lnTo>
                <a:lnTo>
                  <a:pt x="242482" y="49507"/>
                </a:lnTo>
                <a:lnTo>
                  <a:pt x="197951" y="23823"/>
                </a:lnTo>
                <a:lnTo>
                  <a:pt x="151637" y="0"/>
                </a:lnTo>
                <a:lnTo>
                  <a:pt x="0" y="313944"/>
                </a:lnTo>
                <a:lnTo>
                  <a:pt x="46313" y="337691"/>
                </a:lnTo>
                <a:lnTo>
                  <a:pt x="90843" y="363310"/>
                </a:lnTo>
                <a:lnTo>
                  <a:pt x="133546" y="390702"/>
                </a:lnTo>
                <a:lnTo>
                  <a:pt x="174378" y="419768"/>
                </a:lnTo>
                <a:lnTo>
                  <a:pt x="213292" y="450409"/>
                </a:lnTo>
                <a:lnTo>
                  <a:pt x="250244" y="482524"/>
                </a:lnTo>
                <a:lnTo>
                  <a:pt x="285190" y="516016"/>
                </a:lnTo>
                <a:lnTo>
                  <a:pt x="318085" y="550786"/>
                </a:lnTo>
                <a:lnTo>
                  <a:pt x="348883" y="586733"/>
                </a:lnTo>
                <a:lnTo>
                  <a:pt x="377541" y="623759"/>
                </a:lnTo>
                <a:lnTo>
                  <a:pt x="404013" y="661764"/>
                </a:lnTo>
                <a:lnTo>
                  <a:pt x="428255" y="700651"/>
                </a:lnTo>
                <a:lnTo>
                  <a:pt x="450221" y="740318"/>
                </a:lnTo>
                <a:lnTo>
                  <a:pt x="469868" y="780669"/>
                </a:lnTo>
                <a:lnTo>
                  <a:pt x="487150" y="821602"/>
                </a:lnTo>
                <a:lnTo>
                  <a:pt x="502022" y="863019"/>
                </a:lnTo>
                <a:lnTo>
                  <a:pt x="514440" y="904821"/>
                </a:lnTo>
                <a:lnTo>
                  <a:pt x="524359" y="946909"/>
                </a:lnTo>
                <a:lnTo>
                  <a:pt x="531734" y="989183"/>
                </a:lnTo>
                <a:lnTo>
                  <a:pt x="536521" y="1031545"/>
                </a:lnTo>
                <a:lnTo>
                  <a:pt x="538674" y="1073896"/>
                </a:lnTo>
                <a:lnTo>
                  <a:pt x="538149" y="1116135"/>
                </a:lnTo>
                <a:lnTo>
                  <a:pt x="534901" y="1158165"/>
                </a:lnTo>
                <a:lnTo>
                  <a:pt x="528885" y="1199885"/>
                </a:lnTo>
                <a:lnTo>
                  <a:pt x="520057" y="1241197"/>
                </a:lnTo>
                <a:lnTo>
                  <a:pt x="508372" y="1282002"/>
                </a:lnTo>
                <a:lnTo>
                  <a:pt x="493784" y="1322201"/>
                </a:lnTo>
                <a:lnTo>
                  <a:pt x="476250" y="1361694"/>
                </a:lnTo>
                <a:close/>
              </a:path>
            </a:pathLst>
          </a:custGeom>
          <a:solidFill>
            <a:srgbClr val="000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3826" y="5633465"/>
            <a:ext cx="1270635" cy="1981200"/>
          </a:xfrm>
          <a:custGeom>
            <a:avLst/>
            <a:gdLst/>
            <a:ahLst/>
            <a:cxnLst/>
            <a:rect l="l" t="t" r="r" b="b"/>
            <a:pathLst>
              <a:path w="1270635" h="1981200">
                <a:moveTo>
                  <a:pt x="730548" y="2024"/>
                </a:moveTo>
                <a:lnTo>
                  <a:pt x="731519" y="0"/>
                </a:lnTo>
                <a:lnTo>
                  <a:pt x="730239" y="1940"/>
                </a:lnTo>
                <a:lnTo>
                  <a:pt x="730548" y="2024"/>
                </a:lnTo>
                <a:close/>
              </a:path>
              <a:path w="1270635" h="1981200">
                <a:moveTo>
                  <a:pt x="583272" y="308849"/>
                </a:moveTo>
                <a:lnTo>
                  <a:pt x="725124" y="13324"/>
                </a:lnTo>
                <a:lnTo>
                  <a:pt x="723137" y="12699"/>
                </a:lnTo>
                <a:lnTo>
                  <a:pt x="730239" y="1940"/>
                </a:lnTo>
                <a:lnTo>
                  <a:pt x="723137" y="0"/>
                </a:lnTo>
                <a:lnTo>
                  <a:pt x="571713" y="304799"/>
                </a:lnTo>
                <a:lnTo>
                  <a:pt x="576833" y="304799"/>
                </a:lnTo>
                <a:lnTo>
                  <a:pt x="583272" y="308849"/>
                </a:lnTo>
                <a:close/>
              </a:path>
              <a:path w="1270635" h="1981200">
                <a:moveTo>
                  <a:pt x="725124" y="13324"/>
                </a:moveTo>
                <a:lnTo>
                  <a:pt x="730548" y="2024"/>
                </a:lnTo>
                <a:lnTo>
                  <a:pt x="730239" y="1940"/>
                </a:lnTo>
                <a:lnTo>
                  <a:pt x="723137" y="12699"/>
                </a:lnTo>
                <a:lnTo>
                  <a:pt x="725124" y="13324"/>
                </a:lnTo>
                <a:close/>
              </a:path>
              <a:path w="1270635" h="1981200">
                <a:moveTo>
                  <a:pt x="1059942" y="1362074"/>
                </a:moveTo>
                <a:lnTo>
                  <a:pt x="1207769" y="1054099"/>
                </a:lnTo>
                <a:lnTo>
                  <a:pt x="1223771" y="1015999"/>
                </a:lnTo>
                <a:lnTo>
                  <a:pt x="1240083" y="977899"/>
                </a:lnTo>
                <a:lnTo>
                  <a:pt x="1252812" y="927099"/>
                </a:lnTo>
                <a:lnTo>
                  <a:pt x="1262068" y="876299"/>
                </a:lnTo>
                <a:lnTo>
                  <a:pt x="1267960" y="838199"/>
                </a:lnTo>
                <a:lnTo>
                  <a:pt x="1270599" y="787399"/>
                </a:lnTo>
                <a:lnTo>
                  <a:pt x="1270093" y="749299"/>
                </a:lnTo>
                <a:lnTo>
                  <a:pt x="1266554" y="698499"/>
                </a:lnTo>
                <a:lnTo>
                  <a:pt x="1260090" y="647699"/>
                </a:lnTo>
                <a:lnTo>
                  <a:pt x="1250813" y="609599"/>
                </a:lnTo>
                <a:lnTo>
                  <a:pt x="1238830" y="571499"/>
                </a:lnTo>
                <a:lnTo>
                  <a:pt x="1224254" y="520699"/>
                </a:lnTo>
                <a:lnTo>
                  <a:pt x="1207192" y="482599"/>
                </a:lnTo>
                <a:lnTo>
                  <a:pt x="1187755" y="444499"/>
                </a:lnTo>
                <a:lnTo>
                  <a:pt x="1166053" y="393699"/>
                </a:lnTo>
                <a:lnTo>
                  <a:pt x="1142196" y="355599"/>
                </a:lnTo>
                <a:lnTo>
                  <a:pt x="1116293" y="317499"/>
                </a:lnTo>
                <a:lnTo>
                  <a:pt x="1088455" y="279399"/>
                </a:lnTo>
                <a:lnTo>
                  <a:pt x="1058791" y="241299"/>
                </a:lnTo>
                <a:lnTo>
                  <a:pt x="1027411" y="215899"/>
                </a:lnTo>
                <a:lnTo>
                  <a:pt x="994424" y="177799"/>
                </a:lnTo>
                <a:lnTo>
                  <a:pt x="959941" y="152399"/>
                </a:lnTo>
                <a:lnTo>
                  <a:pt x="924072" y="114299"/>
                </a:lnTo>
                <a:lnTo>
                  <a:pt x="886926" y="88899"/>
                </a:lnTo>
                <a:lnTo>
                  <a:pt x="848613" y="63499"/>
                </a:lnTo>
                <a:lnTo>
                  <a:pt x="769619" y="12699"/>
                </a:lnTo>
                <a:lnTo>
                  <a:pt x="730548" y="2024"/>
                </a:lnTo>
                <a:lnTo>
                  <a:pt x="725124" y="13324"/>
                </a:lnTo>
                <a:lnTo>
                  <a:pt x="763523" y="25399"/>
                </a:lnTo>
                <a:lnTo>
                  <a:pt x="802385" y="50799"/>
                </a:lnTo>
                <a:lnTo>
                  <a:pt x="839723" y="76199"/>
                </a:lnTo>
                <a:lnTo>
                  <a:pt x="876299" y="101599"/>
                </a:lnTo>
                <a:lnTo>
                  <a:pt x="911351" y="126999"/>
                </a:lnTo>
                <a:lnTo>
                  <a:pt x="910589" y="126999"/>
                </a:lnTo>
                <a:lnTo>
                  <a:pt x="944117" y="152399"/>
                </a:lnTo>
                <a:lnTo>
                  <a:pt x="976121" y="177799"/>
                </a:lnTo>
                <a:lnTo>
                  <a:pt x="1006601" y="203199"/>
                </a:lnTo>
                <a:lnTo>
                  <a:pt x="1034795" y="241299"/>
                </a:lnTo>
                <a:lnTo>
                  <a:pt x="1062227" y="266699"/>
                </a:lnTo>
                <a:lnTo>
                  <a:pt x="1087373" y="304799"/>
                </a:lnTo>
                <a:lnTo>
                  <a:pt x="1111757" y="330199"/>
                </a:lnTo>
                <a:lnTo>
                  <a:pt x="1133855" y="368299"/>
                </a:lnTo>
                <a:lnTo>
                  <a:pt x="1154429" y="406399"/>
                </a:lnTo>
                <a:lnTo>
                  <a:pt x="1153667" y="406399"/>
                </a:lnTo>
                <a:lnTo>
                  <a:pt x="1172717" y="431799"/>
                </a:lnTo>
                <a:lnTo>
                  <a:pt x="1189481" y="469899"/>
                </a:lnTo>
                <a:lnTo>
                  <a:pt x="1204721" y="507999"/>
                </a:lnTo>
                <a:lnTo>
                  <a:pt x="1218437" y="546099"/>
                </a:lnTo>
                <a:lnTo>
                  <a:pt x="1229867" y="584199"/>
                </a:lnTo>
                <a:lnTo>
                  <a:pt x="1235963" y="609599"/>
                </a:lnTo>
                <a:lnTo>
                  <a:pt x="1239011" y="609599"/>
                </a:lnTo>
                <a:lnTo>
                  <a:pt x="1246631" y="647699"/>
                </a:lnTo>
                <a:lnTo>
                  <a:pt x="1252727" y="685799"/>
                </a:lnTo>
                <a:lnTo>
                  <a:pt x="1256537" y="723899"/>
                </a:lnTo>
                <a:lnTo>
                  <a:pt x="1258061" y="761999"/>
                </a:lnTo>
                <a:lnTo>
                  <a:pt x="1258061" y="800099"/>
                </a:lnTo>
                <a:lnTo>
                  <a:pt x="1255014" y="838199"/>
                </a:lnTo>
                <a:lnTo>
                  <a:pt x="1251203" y="876299"/>
                </a:lnTo>
                <a:lnTo>
                  <a:pt x="1244345" y="914399"/>
                </a:lnTo>
                <a:lnTo>
                  <a:pt x="1241552" y="914399"/>
                </a:lnTo>
                <a:lnTo>
                  <a:pt x="1235963" y="939799"/>
                </a:lnTo>
                <a:lnTo>
                  <a:pt x="1224533" y="977899"/>
                </a:lnTo>
                <a:lnTo>
                  <a:pt x="1211579" y="1015999"/>
                </a:lnTo>
                <a:lnTo>
                  <a:pt x="1196339" y="1041399"/>
                </a:lnTo>
                <a:lnTo>
                  <a:pt x="1101633" y="1239695"/>
                </a:lnTo>
                <a:lnTo>
                  <a:pt x="1100729" y="1244599"/>
                </a:lnTo>
                <a:lnTo>
                  <a:pt x="1087856" y="1282699"/>
                </a:lnTo>
                <a:lnTo>
                  <a:pt x="1071371" y="1333499"/>
                </a:lnTo>
                <a:lnTo>
                  <a:pt x="1059942" y="1362074"/>
                </a:lnTo>
                <a:close/>
              </a:path>
              <a:path w="1270635" h="1981200">
                <a:moveTo>
                  <a:pt x="579119" y="317499"/>
                </a:moveTo>
                <a:lnTo>
                  <a:pt x="583272" y="308849"/>
                </a:lnTo>
                <a:lnTo>
                  <a:pt x="576833" y="304799"/>
                </a:lnTo>
                <a:lnTo>
                  <a:pt x="579119" y="317499"/>
                </a:lnTo>
                <a:close/>
              </a:path>
              <a:path w="1270635" h="1981200">
                <a:moveTo>
                  <a:pt x="565403" y="317499"/>
                </a:moveTo>
                <a:lnTo>
                  <a:pt x="579119" y="317499"/>
                </a:lnTo>
                <a:lnTo>
                  <a:pt x="576833" y="304799"/>
                </a:lnTo>
                <a:lnTo>
                  <a:pt x="571713" y="304799"/>
                </a:lnTo>
                <a:lnTo>
                  <a:pt x="565403" y="317499"/>
                </a:lnTo>
                <a:close/>
              </a:path>
              <a:path w="1270635" h="1981200">
                <a:moveTo>
                  <a:pt x="1107797" y="1206290"/>
                </a:moveTo>
                <a:lnTo>
                  <a:pt x="1110102" y="1193799"/>
                </a:lnTo>
                <a:lnTo>
                  <a:pt x="1116087" y="1142999"/>
                </a:lnTo>
                <a:lnTo>
                  <a:pt x="1118796" y="1104899"/>
                </a:lnTo>
                <a:lnTo>
                  <a:pt x="1118341" y="1054099"/>
                </a:lnTo>
                <a:lnTo>
                  <a:pt x="1114834" y="1015999"/>
                </a:lnTo>
                <a:lnTo>
                  <a:pt x="1108388" y="965199"/>
                </a:lnTo>
                <a:lnTo>
                  <a:pt x="1099113" y="927099"/>
                </a:lnTo>
                <a:lnTo>
                  <a:pt x="1087122" y="876299"/>
                </a:lnTo>
                <a:lnTo>
                  <a:pt x="1072527" y="838199"/>
                </a:lnTo>
                <a:lnTo>
                  <a:pt x="1055440" y="800099"/>
                </a:lnTo>
                <a:lnTo>
                  <a:pt x="1035972" y="749299"/>
                </a:lnTo>
                <a:lnTo>
                  <a:pt x="1014236" y="711199"/>
                </a:lnTo>
                <a:lnTo>
                  <a:pt x="990343" y="673099"/>
                </a:lnTo>
                <a:lnTo>
                  <a:pt x="964406" y="634999"/>
                </a:lnTo>
                <a:lnTo>
                  <a:pt x="936537" y="596899"/>
                </a:lnTo>
                <a:lnTo>
                  <a:pt x="906847" y="558799"/>
                </a:lnTo>
                <a:lnTo>
                  <a:pt x="875448" y="520699"/>
                </a:lnTo>
                <a:lnTo>
                  <a:pt x="842453" y="495299"/>
                </a:lnTo>
                <a:lnTo>
                  <a:pt x="807973" y="457199"/>
                </a:lnTo>
                <a:lnTo>
                  <a:pt x="772120" y="431799"/>
                </a:lnTo>
                <a:lnTo>
                  <a:pt x="735006" y="406399"/>
                </a:lnTo>
                <a:lnTo>
                  <a:pt x="696744" y="380999"/>
                </a:lnTo>
                <a:lnTo>
                  <a:pt x="657444" y="355599"/>
                </a:lnTo>
                <a:lnTo>
                  <a:pt x="583272" y="308849"/>
                </a:lnTo>
                <a:lnTo>
                  <a:pt x="579119" y="317499"/>
                </a:lnTo>
                <a:lnTo>
                  <a:pt x="565403" y="317499"/>
                </a:lnTo>
                <a:lnTo>
                  <a:pt x="611123" y="342899"/>
                </a:lnTo>
                <a:lnTo>
                  <a:pt x="650747" y="368299"/>
                </a:lnTo>
                <a:lnTo>
                  <a:pt x="649985" y="368299"/>
                </a:lnTo>
                <a:lnTo>
                  <a:pt x="688085" y="393699"/>
                </a:lnTo>
                <a:lnTo>
                  <a:pt x="724661" y="406399"/>
                </a:lnTo>
                <a:lnTo>
                  <a:pt x="723899" y="406399"/>
                </a:lnTo>
                <a:lnTo>
                  <a:pt x="758951" y="431799"/>
                </a:lnTo>
                <a:lnTo>
                  <a:pt x="792479" y="469899"/>
                </a:lnTo>
                <a:lnTo>
                  <a:pt x="824483" y="495299"/>
                </a:lnTo>
                <a:lnTo>
                  <a:pt x="823721" y="495299"/>
                </a:lnTo>
                <a:lnTo>
                  <a:pt x="854201" y="520699"/>
                </a:lnTo>
                <a:lnTo>
                  <a:pt x="883157" y="558799"/>
                </a:lnTo>
                <a:lnTo>
                  <a:pt x="910589" y="584199"/>
                </a:lnTo>
                <a:lnTo>
                  <a:pt x="909827" y="584199"/>
                </a:lnTo>
                <a:lnTo>
                  <a:pt x="935735" y="609599"/>
                </a:lnTo>
                <a:lnTo>
                  <a:pt x="959357" y="647699"/>
                </a:lnTo>
                <a:lnTo>
                  <a:pt x="981455" y="685799"/>
                </a:lnTo>
                <a:lnTo>
                  <a:pt x="1002029" y="711199"/>
                </a:lnTo>
                <a:lnTo>
                  <a:pt x="1021079" y="749299"/>
                </a:lnTo>
                <a:lnTo>
                  <a:pt x="1037843" y="787399"/>
                </a:lnTo>
                <a:lnTo>
                  <a:pt x="1053083" y="825499"/>
                </a:lnTo>
                <a:lnTo>
                  <a:pt x="1066037" y="850899"/>
                </a:lnTo>
                <a:lnTo>
                  <a:pt x="1077467" y="888999"/>
                </a:lnTo>
                <a:lnTo>
                  <a:pt x="1087373" y="927099"/>
                </a:lnTo>
                <a:lnTo>
                  <a:pt x="1094993" y="965199"/>
                </a:lnTo>
                <a:lnTo>
                  <a:pt x="1100327" y="1003299"/>
                </a:lnTo>
                <a:lnTo>
                  <a:pt x="1104137" y="1041399"/>
                </a:lnTo>
                <a:lnTo>
                  <a:pt x="1105661" y="1079499"/>
                </a:lnTo>
                <a:lnTo>
                  <a:pt x="1105661" y="1117599"/>
                </a:lnTo>
                <a:lnTo>
                  <a:pt x="1103375" y="1155699"/>
                </a:lnTo>
                <a:lnTo>
                  <a:pt x="1101852" y="1155699"/>
                </a:lnTo>
                <a:lnTo>
                  <a:pt x="1098803" y="1181099"/>
                </a:lnTo>
                <a:lnTo>
                  <a:pt x="1096517" y="1193799"/>
                </a:lnTo>
                <a:lnTo>
                  <a:pt x="1098803" y="1193799"/>
                </a:lnTo>
                <a:lnTo>
                  <a:pt x="1107797" y="1206290"/>
                </a:lnTo>
                <a:close/>
              </a:path>
              <a:path w="1270635" h="1981200">
                <a:moveTo>
                  <a:pt x="1239011" y="622299"/>
                </a:moveTo>
                <a:lnTo>
                  <a:pt x="1239011" y="609599"/>
                </a:lnTo>
                <a:lnTo>
                  <a:pt x="1235963" y="609599"/>
                </a:lnTo>
                <a:lnTo>
                  <a:pt x="1239011" y="622299"/>
                </a:lnTo>
                <a:close/>
              </a:path>
              <a:path w="1270635" h="1981200">
                <a:moveTo>
                  <a:pt x="1241552" y="914399"/>
                </a:moveTo>
                <a:lnTo>
                  <a:pt x="1244345" y="914399"/>
                </a:lnTo>
                <a:lnTo>
                  <a:pt x="1244345" y="901699"/>
                </a:lnTo>
                <a:lnTo>
                  <a:pt x="1241552" y="914399"/>
                </a:lnTo>
                <a:close/>
              </a:path>
              <a:path w="1270635" h="1981200">
                <a:moveTo>
                  <a:pt x="1101852" y="1155699"/>
                </a:moveTo>
                <a:lnTo>
                  <a:pt x="1103375" y="1155699"/>
                </a:lnTo>
                <a:lnTo>
                  <a:pt x="1103375" y="1142999"/>
                </a:lnTo>
                <a:lnTo>
                  <a:pt x="1101852" y="1155699"/>
                </a:lnTo>
                <a:close/>
              </a:path>
              <a:path w="1270635" h="1981200">
                <a:moveTo>
                  <a:pt x="1092545" y="1219876"/>
                </a:moveTo>
                <a:lnTo>
                  <a:pt x="1093470" y="1219199"/>
                </a:lnTo>
                <a:lnTo>
                  <a:pt x="1107722" y="1206698"/>
                </a:lnTo>
                <a:lnTo>
                  <a:pt x="1107797" y="1206290"/>
                </a:lnTo>
                <a:lnTo>
                  <a:pt x="1098803" y="1193799"/>
                </a:lnTo>
                <a:lnTo>
                  <a:pt x="1096089" y="1196181"/>
                </a:lnTo>
                <a:lnTo>
                  <a:pt x="1091945" y="1219199"/>
                </a:lnTo>
                <a:lnTo>
                  <a:pt x="1092708" y="1219199"/>
                </a:lnTo>
                <a:lnTo>
                  <a:pt x="1092545" y="1219876"/>
                </a:lnTo>
                <a:close/>
              </a:path>
              <a:path w="1270635" h="1981200">
                <a:moveTo>
                  <a:pt x="1096089" y="1196181"/>
                </a:moveTo>
                <a:lnTo>
                  <a:pt x="1098803" y="1193799"/>
                </a:lnTo>
                <a:lnTo>
                  <a:pt x="1096517" y="1193799"/>
                </a:lnTo>
                <a:lnTo>
                  <a:pt x="1096089" y="1196181"/>
                </a:lnTo>
                <a:close/>
              </a:path>
              <a:path w="1270635" h="1981200">
                <a:moveTo>
                  <a:pt x="465581" y="1435099"/>
                </a:moveTo>
                <a:lnTo>
                  <a:pt x="582929" y="1193799"/>
                </a:lnTo>
                <a:lnTo>
                  <a:pt x="568370" y="1201095"/>
                </a:lnTo>
                <a:lnTo>
                  <a:pt x="572261" y="1206499"/>
                </a:lnTo>
                <a:lnTo>
                  <a:pt x="552521" y="1216321"/>
                </a:lnTo>
                <a:lnTo>
                  <a:pt x="455555" y="1422399"/>
                </a:lnTo>
                <a:lnTo>
                  <a:pt x="460247" y="1422399"/>
                </a:lnTo>
                <a:lnTo>
                  <a:pt x="465581" y="1435099"/>
                </a:lnTo>
                <a:close/>
              </a:path>
              <a:path w="1270635" h="1981200">
                <a:moveTo>
                  <a:pt x="557005" y="1206790"/>
                </a:moveTo>
                <a:lnTo>
                  <a:pt x="568370" y="1201095"/>
                </a:lnTo>
                <a:lnTo>
                  <a:pt x="563117" y="1193799"/>
                </a:lnTo>
                <a:lnTo>
                  <a:pt x="557005" y="1206790"/>
                </a:lnTo>
                <a:close/>
              </a:path>
              <a:path w="1270635" h="1981200">
                <a:moveTo>
                  <a:pt x="646937" y="1422399"/>
                </a:moveTo>
                <a:lnTo>
                  <a:pt x="720766" y="1422399"/>
                </a:lnTo>
                <a:lnTo>
                  <a:pt x="812715" y="1396999"/>
                </a:lnTo>
                <a:lnTo>
                  <a:pt x="857286" y="1371599"/>
                </a:lnTo>
                <a:lnTo>
                  <a:pt x="900676" y="1358899"/>
                </a:lnTo>
                <a:lnTo>
                  <a:pt x="942701" y="1333499"/>
                </a:lnTo>
                <a:lnTo>
                  <a:pt x="983177" y="1308099"/>
                </a:lnTo>
                <a:lnTo>
                  <a:pt x="1021920" y="1282699"/>
                </a:lnTo>
                <a:lnTo>
                  <a:pt x="1058745" y="1244599"/>
                </a:lnTo>
                <a:lnTo>
                  <a:pt x="1092545" y="1219876"/>
                </a:lnTo>
                <a:lnTo>
                  <a:pt x="1092708" y="1219199"/>
                </a:lnTo>
                <a:lnTo>
                  <a:pt x="1091945" y="1219199"/>
                </a:lnTo>
                <a:lnTo>
                  <a:pt x="1096089" y="1196181"/>
                </a:lnTo>
                <a:lnTo>
                  <a:pt x="1069847" y="1219199"/>
                </a:lnTo>
                <a:lnTo>
                  <a:pt x="1054608" y="1231899"/>
                </a:lnTo>
                <a:lnTo>
                  <a:pt x="1038605" y="1244599"/>
                </a:lnTo>
                <a:lnTo>
                  <a:pt x="1039367" y="1244599"/>
                </a:lnTo>
                <a:lnTo>
                  <a:pt x="1022603" y="1257299"/>
                </a:lnTo>
                <a:lnTo>
                  <a:pt x="1023365" y="1257299"/>
                </a:lnTo>
                <a:lnTo>
                  <a:pt x="1006601" y="1269999"/>
                </a:lnTo>
                <a:lnTo>
                  <a:pt x="989075" y="1282699"/>
                </a:lnTo>
                <a:lnTo>
                  <a:pt x="989837" y="1282699"/>
                </a:lnTo>
                <a:lnTo>
                  <a:pt x="972311" y="1295399"/>
                </a:lnTo>
                <a:lnTo>
                  <a:pt x="954023" y="1308099"/>
                </a:lnTo>
                <a:lnTo>
                  <a:pt x="954785" y="1308099"/>
                </a:lnTo>
                <a:lnTo>
                  <a:pt x="935735" y="1320799"/>
                </a:lnTo>
                <a:lnTo>
                  <a:pt x="936497" y="1320799"/>
                </a:lnTo>
                <a:lnTo>
                  <a:pt x="898397" y="1346199"/>
                </a:lnTo>
                <a:lnTo>
                  <a:pt x="879347" y="1346199"/>
                </a:lnTo>
                <a:lnTo>
                  <a:pt x="839001" y="1371599"/>
                </a:lnTo>
                <a:lnTo>
                  <a:pt x="713231" y="1409699"/>
                </a:lnTo>
                <a:lnTo>
                  <a:pt x="669035" y="1409699"/>
                </a:lnTo>
                <a:lnTo>
                  <a:pt x="646937" y="1422399"/>
                </a:lnTo>
                <a:close/>
              </a:path>
              <a:path w="1270635" h="1981200">
                <a:moveTo>
                  <a:pt x="552521" y="1216321"/>
                </a:moveTo>
                <a:lnTo>
                  <a:pt x="572261" y="1206499"/>
                </a:lnTo>
                <a:lnTo>
                  <a:pt x="568370" y="1201095"/>
                </a:lnTo>
                <a:lnTo>
                  <a:pt x="557005" y="1206790"/>
                </a:lnTo>
                <a:lnTo>
                  <a:pt x="552521" y="1216321"/>
                </a:lnTo>
                <a:close/>
              </a:path>
              <a:path w="1270635" h="1981200">
                <a:moveTo>
                  <a:pt x="1107722" y="1206698"/>
                </a:moveTo>
                <a:lnTo>
                  <a:pt x="1107947" y="1206499"/>
                </a:lnTo>
                <a:lnTo>
                  <a:pt x="1107797" y="1206290"/>
                </a:lnTo>
                <a:lnTo>
                  <a:pt x="1107722" y="1206698"/>
                </a:lnTo>
                <a:close/>
              </a:path>
              <a:path w="1270635" h="1981200">
                <a:moveTo>
                  <a:pt x="1067624" y="1310905"/>
                </a:moveTo>
                <a:lnTo>
                  <a:pt x="1101633" y="1239695"/>
                </a:lnTo>
                <a:lnTo>
                  <a:pt x="1107722" y="1206698"/>
                </a:lnTo>
                <a:lnTo>
                  <a:pt x="1093470" y="1219199"/>
                </a:lnTo>
                <a:lnTo>
                  <a:pt x="1092545" y="1219876"/>
                </a:lnTo>
                <a:lnTo>
                  <a:pt x="1083564" y="1257299"/>
                </a:lnTo>
                <a:lnTo>
                  <a:pt x="1072895" y="1295399"/>
                </a:lnTo>
                <a:lnTo>
                  <a:pt x="1067624" y="1310905"/>
                </a:lnTo>
                <a:close/>
              </a:path>
              <a:path w="1270635" h="1981200">
                <a:moveTo>
                  <a:pt x="192174" y="1968192"/>
                </a:moveTo>
                <a:lnTo>
                  <a:pt x="198365" y="1955557"/>
                </a:lnTo>
                <a:lnTo>
                  <a:pt x="13715" y="1485900"/>
                </a:lnTo>
                <a:lnTo>
                  <a:pt x="10667" y="1485900"/>
                </a:lnTo>
                <a:lnTo>
                  <a:pt x="552521" y="1216321"/>
                </a:lnTo>
                <a:lnTo>
                  <a:pt x="557005" y="1206790"/>
                </a:lnTo>
                <a:lnTo>
                  <a:pt x="0" y="1485900"/>
                </a:lnTo>
                <a:lnTo>
                  <a:pt x="192174" y="1968192"/>
                </a:lnTo>
                <a:close/>
              </a:path>
              <a:path w="1270635" h="1981200">
                <a:moveTo>
                  <a:pt x="1055623" y="1371070"/>
                </a:moveTo>
                <a:lnTo>
                  <a:pt x="1059942" y="1362074"/>
                </a:lnTo>
                <a:lnTo>
                  <a:pt x="1071371" y="1333499"/>
                </a:lnTo>
                <a:lnTo>
                  <a:pt x="1087856" y="1282699"/>
                </a:lnTo>
                <a:lnTo>
                  <a:pt x="1100729" y="1244599"/>
                </a:lnTo>
                <a:lnTo>
                  <a:pt x="1101633" y="1239695"/>
                </a:lnTo>
                <a:lnTo>
                  <a:pt x="1067624" y="1310905"/>
                </a:lnTo>
                <a:lnTo>
                  <a:pt x="1059942" y="1333499"/>
                </a:lnTo>
                <a:lnTo>
                  <a:pt x="1047089" y="1353899"/>
                </a:lnTo>
                <a:lnTo>
                  <a:pt x="1044447" y="1359429"/>
                </a:lnTo>
                <a:lnTo>
                  <a:pt x="1055623" y="1371070"/>
                </a:lnTo>
                <a:close/>
              </a:path>
              <a:path w="1270635" h="1981200">
                <a:moveTo>
                  <a:pt x="1047089" y="1353899"/>
                </a:moveTo>
                <a:lnTo>
                  <a:pt x="1059942" y="1333499"/>
                </a:lnTo>
                <a:lnTo>
                  <a:pt x="1067624" y="1310905"/>
                </a:lnTo>
                <a:lnTo>
                  <a:pt x="1047089" y="1353899"/>
                </a:lnTo>
                <a:close/>
              </a:path>
              <a:path w="1270635" h="1981200">
                <a:moveTo>
                  <a:pt x="1044447" y="1359429"/>
                </a:moveTo>
                <a:lnTo>
                  <a:pt x="1047089" y="1353899"/>
                </a:lnTo>
                <a:lnTo>
                  <a:pt x="1043939" y="1358899"/>
                </a:lnTo>
                <a:lnTo>
                  <a:pt x="1044447" y="1359429"/>
                </a:lnTo>
                <a:close/>
              </a:path>
              <a:path w="1270635" h="1981200">
                <a:moveTo>
                  <a:pt x="307085" y="1752600"/>
                </a:moveTo>
                <a:lnTo>
                  <a:pt x="467311" y="1752600"/>
                </a:lnTo>
                <a:lnTo>
                  <a:pt x="516132" y="1739900"/>
                </a:lnTo>
                <a:lnTo>
                  <a:pt x="704075" y="1689100"/>
                </a:lnTo>
                <a:lnTo>
                  <a:pt x="748266" y="1663700"/>
                </a:lnTo>
                <a:lnTo>
                  <a:pt x="790955" y="1651000"/>
                </a:lnTo>
                <a:lnTo>
                  <a:pt x="831949" y="1625599"/>
                </a:lnTo>
                <a:lnTo>
                  <a:pt x="871059" y="1587499"/>
                </a:lnTo>
                <a:lnTo>
                  <a:pt x="908090" y="1562099"/>
                </a:lnTo>
                <a:lnTo>
                  <a:pt x="942853" y="1523999"/>
                </a:lnTo>
                <a:lnTo>
                  <a:pt x="975154" y="1485899"/>
                </a:lnTo>
                <a:lnTo>
                  <a:pt x="1004801" y="1447799"/>
                </a:lnTo>
                <a:lnTo>
                  <a:pt x="1031604" y="1409699"/>
                </a:lnTo>
                <a:lnTo>
                  <a:pt x="1055370" y="1371599"/>
                </a:lnTo>
                <a:lnTo>
                  <a:pt x="1055623" y="1371070"/>
                </a:lnTo>
                <a:lnTo>
                  <a:pt x="1044447" y="1359429"/>
                </a:lnTo>
                <a:lnTo>
                  <a:pt x="1032509" y="1384299"/>
                </a:lnTo>
                <a:lnTo>
                  <a:pt x="1019555" y="1409699"/>
                </a:lnTo>
                <a:lnTo>
                  <a:pt x="1005839" y="1435099"/>
                </a:lnTo>
                <a:lnTo>
                  <a:pt x="991361" y="1447799"/>
                </a:lnTo>
                <a:lnTo>
                  <a:pt x="975359" y="1473199"/>
                </a:lnTo>
                <a:lnTo>
                  <a:pt x="959357" y="1485899"/>
                </a:lnTo>
                <a:lnTo>
                  <a:pt x="941832" y="1511299"/>
                </a:lnTo>
                <a:lnTo>
                  <a:pt x="923543" y="1523999"/>
                </a:lnTo>
                <a:lnTo>
                  <a:pt x="924305" y="1523999"/>
                </a:lnTo>
                <a:lnTo>
                  <a:pt x="905255" y="1549399"/>
                </a:lnTo>
                <a:lnTo>
                  <a:pt x="885443" y="1562099"/>
                </a:lnTo>
                <a:lnTo>
                  <a:pt x="864869" y="1574799"/>
                </a:lnTo>
                <a:lnTo>
                  <a:pt x="865632" y="1574799"/>
                </a:lnTo>
                <a:lnTo>
                  <a:pt x="844295" y="1600199"/>
                </a:lnTo>
                <a:lnTo>
                  <a:pt x="822197" y="1612899"/>
                </a:lnTo>
                <a:lnTo>
                  <a:pt x="822960" y="1612899"/>
                </a:lnTo>
                <a:lnTo>
                  <a:pt x="800099" y="1625599"/>
                </a:lnTo>
                <a:lnTo>
                  <a:pt x="756412" y="1651000"/>
                </a:lnTo>
                <a:lnTo>
                  <a:pt x="710567" y="1676400"/>
                </a:lnTo>
                <a:lnTo>
                  <a:pt x="515873" y="1727200"/>
                </a:lnTo>
                <a:lnTo>
                  <a:pt x="487679" y="1727200"/>
                </a:lnTo>
                <a:lnTo>
                  <a:pt x="457961" y="1739900"/>
                </a:lnTo>
                <a:lnTo>
                  <a:pt x="313181" y="1739900"/>
                </a:lnTo>
                <a:lnTo>
                  <a:pt x="307085" y="1752600"/>
                </a:lnTo>
                <a:close/>
              </a:path>
              <a:path w="1270635" h="1981200">
                <a:moveTo>
                  <a:pt x="1056131" y="1371599"/>
                </a:moveTo>
                <a:lnTo>
                  <a:pt x="1059942" y="1362074"/>
                </a:lnTo>
                <a:lnTo>
                  <a:pt x="1055623" y="1371070"/>
                </a:lnTo>
                <a:lnTo>
                  <a:pt x="1056131" y="1371599"/>
                </a:lnTo>
                <a:close/>
              </a:path>
              <a:path w="1270635" h="1981200">
                <a:moveTo>
                  <a:pt x="465581" y="1435099"/>
                </a:moveTo>
                <a:lnTo>
                  <a:pt x="626301" y="1435099"/>
                </a:lnTo>
                <a:lnTo>
                  <a:pt x="673756" y="1422399"/>
                </a:lnTo>
                <a:lnTo>
                  <a:pt x="471758" y="1422399"/>
                </a:lnTo>
                <a:lnTo>
                  <a:pt x="465581" y="1435099"/>
                </a:lnTo>
                <a:close/>
              </a:path>
              <a:path w="1270635" h="1981200">
                <a:moveTo>
                  <a:pt x="449579" y="1435099"/>
                </a:moveTo>
                <a:lnTo>
                  <a:pt x="465581" y="1435099"/>
                </a:lnTo>
                <a:lnTo>
                  <a:pt x="460247" y="1422399"/>
                </a:lnTo>
                <a:lnTo>
                  <a:pt x="455555" y="1422399"/>
                </a:lnTo>
                <a:lnTo>
                  <a:pt x="449579" y="1435099"/>
                </a:lnTo>
                <a:close/>
              </a:path>
              <a:path w="1270635" h="1981200">
                <a:moveTo>
                  <a:pt x="203453" y="1968500"/>
                </a:moveTo>
                <a:lnTo>
                  <a:pt x="313181" y="1739900"/>
                </a:lnTo>
                <a:lnTo>
                  <a:pt x="304038" y="1739900"/>
                </a:lnTo>
                <a:lnTo>
                  <a:pt x="198365" y="1955557"/>
                </a:lnTo>
                <a:lnTo>
                  <a:pt x="203453" y="1968500"/>
                </a:lnTo>
                <a:close/>
              </a:path>
              <a:path w="1270635" h="1981200">
                <a:moveTo>
                  <a:pt x="197357" y="1981200"/>
                </a:moveTo>
                <a:lnTo>
                  <a:pt x="203453" y="1968500"/>
                </a:lnTo>
                <a:lnTo>
                  <a:pt x="198365" y="1955557"/>
                </a:lnTo>
                <a:lnTo>
                  <a:pt x="192174" y="1968192"/>
                </a:lnTo>
                <a:lnTo>
                  <a:pt x="197357" y="1981200"/>
                </a:lnTo>
                <a:close/>
              </a:path>
              <a:path w="1270635" h="1981200">
                <a:moveTo>
                  <a:pt x="192023" y="1968500"/>
                </a:moveTo>
                <a:lnTo>
                  <a:pt x="192297" y="1968500"/>
                </a:lnTo>
                <a:lnTo>
                  <a:pt x="192174" y="1968192"/>
                </a:lnTo>
                <a:lnTo>
                  <a:pt x="192023" y="1968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209" y="5794247"/>
            <a:ext cx="561340" cy="1134745"/>
          </a:xfrm>
          <a:custGeom>
            <a:avLst/>
            <a:gdLst/>
            <a:ahLst/>
            <a:cxnLst/>
            <a:rect l="l" t="t" r="r" b="b"/>
            <a:pathLst>
              <a:path w="561340" h="1134745">
                <a:moveTo>
                  <a:pt x="560832" y="640841"/>
                </a:moveTo>
                <a:lnTo>
                  <a:pt x="521208" y="13715"/>
                </a:lnTo>
                <a:lnTo>
                  <a:pt x="0" y="0"/>
                </a:lnTo>
                <a:lnTo>
                  <a:pt x="166115" y="188975"/>
                </a:lnTo>
                <a:lnTo>
                  <a:pt x="143372" y="236353"/>
                </a:lnTo>
                <a:lnTo>
                  <a:pt x="123629" y="283984"/>
                </a:lnTo>
                <a:lnTo>
                  <a:pt x="106862" y="331751"/>
                </a:lnTo>
                <a:lnTo>
                  <a:pt x="93045" y="379538"/>
                </a:lnTo>
                <a:lnTo>
                  <a:pt x="82153" y="427225"/>
                </a:lnTo>
                <a:lnTo>
                  <a:pt x="78134" y="451103"/>
                </a:lnTo>
                <a:lnTo>
                  <a:pt x="395478" y="451103"/>
                </a:lnTo>
                <a:lnTo>
                  <a:pt x="560832" y="640841"/>
                </a:lnTo>
                <a:close/>
              </a:path>
              <a:path w="561340" h="1134745">
                <a:moveTo>
                  <a:pt x="358140" y="1134617"/>
                </a:moveTo>
                <a:lnTo>
                  <a:pt x="339698" y="1090474"/>
                </a:lnTo>
                <a:lnTo>
                  <a:pt x="324538" y="1045010"/>
                </a:lnTo>
                <a:lnTo>
                  <a:pt x="312650" y="998377"/>
                </a:lnTo>
                <a:lnTo>
                  <a:pt x="304026" y="950724"/>
                </a:lnTo>
                <a:lnTo>
                  <a:pt x="298658" y="902202"/>
                </a:lnTo>
                <a:lnTo>
                  <a:pt x="296537" y="852960"/>
                </a:lnTo>
                <a:lnTo>
                  <a:pt x="297656" y="803147"/>
                </a:lnTo>
                <a:lnTo>
                  <a:pt x="302005" y="752915"/>
                </a:lnTo>
                <a:lnTo>
                  <a:pt x="309576" y="702414"/>
                </a:lnTo>
                <a:lnTo>
                  <a:pt x="320362" y="651792"/>
                </a:lnTo>
                <a:lnTo>
                  <a:pt x="334353" y="601200"/>
                </a:lnTo>
                <a:lnTo>
                  <a:pt x="351541" y="550788"/>
                </a:lnTo>
                <a:lnTo>
                  <a:pt x="371919" y="500706"/>
                </a:lnTo>
                <a:lnTo>
                  <a:pt x="395478" y="451103"/>
                </a:lnTo>
                <a:lnTo>
                  <a:pt x="78134" y="451103"/>
                </a:lnTo>
                <a:lnTo>
                  <a:pt x="74163" y="474696"/>
                </a:lnTo>
                <a:lnTo>
                  <a:pt x="69049" y="521833"/>
                </a:lnTo>
                <a:lnTo>
                  <a:pt x="66786" y="568518"/>
                </a:lnTo>
                <a:lnTo>
                  <a:pt x="67349" y="614634"/>
                </a:lnTo>
                <a:lnTo>
                  <a:pt x="70715" y="660063"/>
                </a:lnTo>
                <a:lnTo>
                  <a:pt x="76857" y="704688"/>
                </a:lnTo>
                <a:lnTo>
                  <a:pt x="85752" y="748390"/>
                </a:lnTo>
                <a:lnTo>
                  <a:pt x="97374" y="791053"/>
                </a:lnTo>
                <a:lnTo>
                  <a:pt x="111698" y="832558"/>
                </a:lnTo>
                <a:lnTo>
                  <a:pt x="128700" y="872789"/>
                </a:lnTo>
                <a:lnTo>
                  <a:pt x="148355" y="911626"/>
                </a:lnTo>
                <a:lnTo>
                  <a:pt x="170638" y="948954"/>
                </a:lnTo>
                <a:lnTo>
                  <a:pt x="195525" y="984653"/>
                </a:lnTo>
                <a:lnTo>
                  <a:pt x="222990" y="1018608"/>
                </a:lnTo>
                <a:lnTo>
                  <a:pt x="253009" y="1050699"/>
                </a:lnTo>
                <a:lnTo>
                  <a:pt x="285556" y="1080809"/>
                </a:lnTo>
                <a:lnTo>
                  <a:pt x="320608" y="1108821"/>
                </a:lnTo>
                <a:lnTo>
                  <a:pt x="358140" y="113461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237" y="6784847"/>
            <a:ext cx="1381125" cy="512445"/>
          </a:xfrm>
          <a:custGeom>
            <a:avLst/>
            <a:gdLst/>
            <a:ahLst/>
            <a:cxnLst/>
            <a:rect l="l" t="t" r="r" b="b"/>
            <a:pathLst>
              <a:path w="1381125" h="512445">
                <a:moveTo>
                  <a:pt x="767715" y="512445"/>
                </a:moveTo>
                <a:lnTo>
                  <a:pt x="812507" y="510101"/>
                </a:lnTo>
                <a:lnTo>
                  <a:pt x="857576" y="505357"/>
                </a:lnTo>
                <a:lnTo>
                  <a:pt x="902814" y="498215"/>
                </a:lnTo>
                <a:lnTo>
                  <a:pt x="948114" y="488678"/>
                </a:lnTo>
                <a:lnTo>
                  <a:pt x="993367" y="476749"/>
                </a:lnTo>
                <a:lnTo>
                  <a:pt x="1038466" y="462429"/>
                </a:lnTo>
                <a:lnTo>
                  <a:pt x="1083302" y="445722"/>
                </a:lnTo>
                <a:lnTo>
                  <a:pt x="1127767" y="426630"/>
                </a:lnTo>
                <a:lnTo>
                  <a:pt x="1171755" y="405155"/>
                </a:lnTo>
                <a:lnTo>
                  <a:pt x="1215156" y="381299"/>
                </a:lnTo>
                <a:lnTo>
                  <a:pt x="1257864" y="355067"/>
                </a:lnTo>
                <a:lnTo>
                  <a:pt x="1299769" y="326459"/>
                </a:lnTo>
                <a:lnTo>
                  <a:pt x="1340765" y="295478"/>
                </a:lnTo>
                <a:lnTo>
                  <a:pt x="1380744" y="262128"/>
                </a:lnTo>
                <a:lnTo>
                  <a:pt x="1151382" y="0"/>
                </a:lnTo>
                <a:lnTo>
                  <a:pt x="1111403" y="33274"/>
                </a:lnTo>
                <a:lnTo>
                  <a:pt x="1070407" y="64190"/>
                </a:lnTo>
                <a:lnTo>
                  <a:pt x="1028501" y="92743"/>
                </a:lnTo>
                <a:lnTo>
                  <a:pt x="985792" y="118931"/>
                </a:lnTo>
                <a:lnTo>
                  <a:pt x="942388" y="142751"/>
                </a:lnTo>
                <a:lnTo>
                  <a:pt x="898398" y="164199"/>
                </a:lnTo>
                <a:lnTo>
                  <a:pt x="853928" y="183272"/>
                </a:lnTo>
                <a:lnTo>
                  <a:pt x="809086" y="199968"/>
                </a:lnTo>
                <a:lnTo>
                  <a:pt x="763980" y="214282"/>
                </a:lnTo>
                <a:lnTo>
                  <a:pt x="718717" y="226213"/>
                </a:lnTo>
                <a:lnTo>
                  <a:pt x="673406" y="235756"/>
                </a:lnTo>
                <a:lnTo>
                  <a:pt x="628154" y="242909"/>
                </a:lnTo>
                <a:lnTo>
                  <a:pt x="583069" y="247668"/>
                </a:lnTo>
                <a:lnTo>
                  <a:pt x="538257" y="250031"/>
                </a:lnTo>
                <a:lnTo>
                  <a:pt x="193414" y="250031"/>
                </a:lnTo>
                <a:lnTo>
                  <a:pt x="230124" y="291846"/>
                </a:lnTo>
                <a:lnTo>
                  <a:pt x="259710" y="323366"/>
                </a:lnTo>
                <a:lnTo>
                  <a:pt x="291083" y="352451"/>
                </a:lnTo>
                <a:lnTo>
                  <a:pt x="324137" y="379104"/>
                </a:lnTo>
                <a:lnTo>
                  <a:pt x="358762" y="403326"/>
                </a:lnTo>
                <a:lnTo>
                  <a:pt x="394850" y="425121"/>
                </a:lnTo>
                <a:lnTo>
                  <a:pt x="432295" y="444491"/>
                </a:lnTo>
                <a:lnTo>
                  <a:pt x="470987" y="461438"/>
                </a:lnTo>
                <a:lnTo>
                  <a:pt x="510819" y="475965"/>
                </a:lnTo>
                <a:lnTo>
                  <a:pt x="551684" y="488075"/>
                </a:lnTo>
                <a:lnTo>
                  <a:pt x="593473" y="497769"/>
                </a:lnTo>
                <a:lnTo>
                  <a:pt x="636079" y="505050"/>
                </a:lnTo>
                <a:lnTo>
                  <a:pt x="679392" y="509922"/>
                </a:lnTo>
                <a:lnTo>
                  <a:pt x="723307" y="512386"/>
                </a:lnTo>
                <a:lnTo>
                  <a:pt x="767715" y="512445"/>
                </a:lnTo>
                <a:close/>
              </a:path>
              <a:path w="1381125" h="512445">
                <a:moveTo>
                  <a:pt x="193414" y="250031"/>
                </a:moveTo>
                <a:lnTo>
                  <a:pt x="538257" y="250031"/>
                </a:lnTo>
                <a:lnTo>
                  <a:pt x="493828" y="249994"/>
                </a:lnTo>
                <a:lnTo>
                  <a:pt x="449888" y="247554"/>
                </a:lnTo>
                <a:lnTo>
                  <a:pt x="406546" y="242708"/>
                </a:lnTo>
                <a:lnTo>
                  <a:pt x="363909" y="235453"/>
                </a:lnTo>
                <a:lnTo>
                  <a:pt x="322084" y="225786"/>
                </a:lnTo>
                <a:lnTo>
                  <a:pt x="281180" y="213704"/>
                </a:lnTo>
                <a:lnTo>
                  <a:pt x="241303" y="199203"/>
                </a:lnTo>
                <a:lnTo>
                  <a:pt x="202563" y="182281"/>
                </a:lnTo>
                <a:lnTo>
                  <a:pt x="165066" y="162933"/>
                </a:lnTo>
                <a:lnTo>
                  <a:pt x="128920" y="141158"/>
                </a:lnTo>
                <a:lnTo>
                  <a:pt x="94232" y="116952"/>
                </a:lnTo>
                <a:lnTo>
                  <a:pt x="61111" y="90312"/>
                </a:lnTo>
                <a:lnTo>
                  <a:pt x="29665" y="61235"/>
                </a:lnTo>
                <a:lnTo>
                  <a:pt x="0" y="29718"/>
                </a:lnTo>
                <a:lnTo>
                  <a:pt x="193414" y="250031"/>
                </a:lnTo>
                <a:close/>
              </a:path>
            </a:pathLst>
          </a:custGeom>
          <a:solidFill>
            <a:srgbClr val="000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494" y="5787390"/>
            <a:ext cx="1628139" cy="1511300"/>
          </a:xfrm>
          <a:custGeom>
            <a:avLst/>
            <a:gdLst/>
            <a:ahLst/>
            <a:cxnLst/>
            <a:rect l="l" t="t" r="r" b="b"/>
            <a:pathLst>
              <a:path w="1628139" h="1511300">
                <a:moveTo>
                  <a:pt x="19453" y="456"/>
                </a:moveTo>
                <a:lnTo>
                  <a:pt x="19050" y="0"/>
                </a:lnTo>
                <a:lnTo>
                  <a:pt x="18864" y="442"/>
                </a:lnTo>
                <a:lnTo>
                  <a:pt x="19453" y="456"/>
                </a:lnTo>
                <a:close/>
              </a:path>
              <a:path w="1628139" h="1511300">
                <a:moveTo>
                  <a:pt x="233172" y="1028699"/>
                </a:moveTo>
                <a:lnTo>
                  <a:pt x="242316" y="1015999"/>
                </a:lnTo>
                <a:lnTo>
                  <a:pt x="243078" y="1015999"/>
                </a:lnTo>
                <a:lnTo>
                  <a:pt x="225552" y="990599"/>
                </a:lnTo>
                <a:lnTo>
                  <a:pt x="226314" y="990599"/>
                </a:lnTo>
                <a:lnTo>
                  <a:pt x="210312" y="977899"/>
                </a:lnTo>
                <a:lnTo>
                  <a:pt x="195072" y="952499"/>
                </a:lnTo>
                <a:lnTo>
                  <a:pt x="181356" y="927099"/>
                </a:lnTo>
                <a:lnTo>
                  <a:pt x="168402" y="914399"/>
                </a:lnTo>
                <a:lnTo>
                  <a:pt x="156210" y="888999"/>
                </a:lnTo>
                <a:lnTo>
                  <a:pt x="134874" y="838199"/>
                </a:lnTo>
                <a:lnTo>
                  <a:pt x="117348" y="787399"/>
                </a:lnTo>
                <a:lnTo>
                  <a:pt x="103632" y="736599"/>
                </a:lnTo>
                <a:lnTo>
                  <a:pt x="98298" y="711199"/>
                </a:lnTo>
                <a:lnTo>
                  <a:pt x="99060" y="711199"/>
                </a:lnTo>
                <a:lnTo>
                  <a:pt x="94488" y="685799"/>
                </a:lnTo>
                <a:lnTo>
                  <a:pt x="90678" y="660399"/>
                </a:lnTo>
                <a:lnTo>
                  <a:pt x="88392" y="634999"/>
                </a:lnTo>
                <a:lnTo>
                  <a:pt x="86868" y="609599"/>
                </a:lnTo>
                <a:lnTo>
                  <a:pt x="86868" y="584199"/>
                </a:lnTo>
                <a:lnTo>
                  <a:pt x="89154" y="520699"/>
                </a:lnTo>
                <a:lnTo>
                  <a:pt x="95250" y="469899"/>
                </a:lnTo>
                <a:lnTo>
                  <a:pt x="105156" y="419099"/>
                </a:lnTo>
                <a:lnTo>
                  <a:pt x="111252" y="380999"/>
                </a:lnTo>
                <a:lnTo>
                  <a:pt x="118872" y="355599"/>
                </a:lnTo>
                <a:lnTo>
                  <a:pt x="128016" y="330199"/>
                </a:lnTo>
                <a:lnTo>
                  <a:pt x="127254" y="330199"/>
                </a:lnTo>
                <a:lnTo>
                  <a:pt x="137160" y="304799"/>
                </a:lnTo>
                <a:lnTo>
                  <a:pt x="147828" y="279399"/>
                </a:lnTo>
                <a:lnTo>
                  <a:pt x="159258" y="241299"/>
                </a:lnTo>
                <a:lnTo>
                  <a:pt x="171450" y="215899"/>
                </a:lnTo>
                <a:lnTo>
                  <a:pt x="187452" y="190499"/>
                </a:lnTo>
                <a:lnTo>
                  <a:pt x="30641" y="13113"/>
                </a:lnTo>
                <a:lnTo>
                  <a:pt x="13716" y="12699"/>
                </a:lnTo>
                <a:lnTo>
                  <a:pt x="18864" y="442"/>
                </a:lnTo>
                <a:lnTo>
                  <a:pt x="0" y="0"/>
                </a:lnTo>
                <a:lnTo>
                  <a:pt x="175260" y="190499"/>
                </a:lnTo>
                <a:lnTo>
                  <a:pt x="173736" y="190499"/>
                </a:lnTo>
                <a:lnTo>
                  <a:pt x="160020" y="215899"/>
                </a:lnTo>
                <a:lnTo>
                  <a:pt x="147828" y="241299"/>
                </a:lnTo>
                <a:lnTo>
                  <a:pt x="129121" y="292099"/>
                </a:lnTo>
                <a:lnTo>
                  <a:pt x="113027" y="330199"/>
                </a:lnTo>
                <a:lnTo>
                  <a:pt x="99615" y="380999"/>
                </a:lnTo>
                <a:lnTo>
                  <a:pt x="88958" y="431799"/>
                </a:lnTo>
                <a:lnTo>
                  <a:pt x="81124" y="482599"/>
                </a:lnTo>
                <a:lnTo>
                  <a:pt x="76186" y="520699"/>
                </a:lnTo>
                <a:lnTo>
                  <a:pt x="74214" y="571499"/>
                </a:lnTo>
                <a:lnTo>
                  <a:pt x="75278" y="622299"/>
                </a:lnTo>
                <a:lnTo>
                  <a:pt x="79450" y="673099"/>
                </a:lnTo>
                <a:lnTo>
                  <a:pt x="86799" y="723899"/>
                </a:lnTo>
                <a:lnTo>
                  <a:pt x="97397" y="761999"/>
                </a:lnTo>
                <a:lnTo>
                  <a:pt x="111315" y="812799"/>
                </a:lnTo>
                <a:lnTo>
                  <a:pt x="128623" y="863599"/>
                </a:lnTo>
                <a:lnTo>
                  <a:pt x="149392" y="901699"/>
                </a:lnTo>
                <a:lnTo>
                  <a:pt x="173693" y="939799"/>
                </a:lnTo>
                <a:lnTo>
                  <a:pt x="201596" y="990599"/>
                </a:lnTo>
                <a:lnTo>
                  <a:pt x="222646" y="1015999"/>
                </a:lnTo>
                <a:lnTo>
                  <a:pt x="242316" y="1015999"/>
                </a:lnTo>
                <a:lnTo>
                  <a:pt x="247173" y="1020762"/>
                </a:lnTo>
                <a:lnTo>
                  <a:pt x="226593" y="1020762"/>
                </a:lnTo>
                <a:lnTo>
                  <a:pt x="233172" y="1028699"/>
                </a:lnTo>
                <a:close/>
              </a:path>
              <a:path w="1628139" h="1511300">
                <a:moveTo>
                  <a:pt x="30641" y="13113"/>
                </a:moveTo>
                <a:lnTo>
                  <a:pt x="19453" y="456"/>
                </a:lnTo>
                <a:lnTo>
                  <a:pt x="18864" y="442"/>
                </a:lnTo>
                <a:lnTo>
                  <a:pt x="13716" y="12699"/>
                </a:lnTo>
                <a:lnTo>
                  <a:pt x="30641" y="13113"/>
                </a:lnTo>
                <a:close/>
              </a:path>
              <a:path w="1628139" h="1511300">
                <a:moveTo>
                  <a:pt x="582168" y="660399"/>
                </a:moveTo>
                <a:lnTo>
                  <a:pt x="541020" y="12699"/>
                </a:lnTo>
                <a:lnTo>
                  <a:pt x="19453" y="456"/>
                </a:lnTo>
                <a:lnTo>
                  <a:pt x="30276" y="12699"/>
                </a:lnTo>
                <a:lnTo>
                  <a:pt x="528066" y="12699"/>
                </a:lnTo>
                <a:lnTo>
                  <a:pt x="534162" y="25399"/>
                </a:lnTo>
                <a:lnTo>
                  <a:pt x="528873" y="25399"/>
                </a:lnTo>
                <a:lnTo>
                  <a:pt x="566718" y="620438"/>
                </a:lnTo>
                <a:lnTo>
                  <a:pt x="579882" y="634999"/>
                </a:lnTo>
                <a:lnTo>
                  <a:pt x="569781" y="646223"/>
                </a:lnTo>
                <a:lnTo>
                  <a:pt x="582168" y="660399"/>
                </a:lnTo>
                <a:close/>
              </a:path>
              <a:path w="1628139" h="1511300">
                <a:moveTo>
                  <a:pt x="534162" y="25399"/>
                </a:moveTo>
                <a:lnTo>
                  <a:pt x="528066" y="12699"/>
                </a:lnTo>
                <a:lnTo>
                  <a:pt x="528865" y="25270"/>
                </a:lnTo>
                <a:lnTo>
                  <a:pt x="534162" y="25399"/>
                </a:lnTo>
                <a:close/>
              </a:path>
              <a:path w="1628139" h="1511300">
                <a:moveTo>
                  <a:pt x="528865" y="25270"/>
                </a:moveTo>
                <a:lnTo>
                  <a:pt x="528066" y="12699"/>
                </a:lnTo>
                <a:lnTo>
                  <a:pt x="30276" y="12699"/>
                </a:lnTo>
                <a:lnTo>
                  <a:pt x="30641" y="13113"/>
                </a:lnTo>
                <a:lnTo>
                  <a:pt x="528865" y="25270"/>
                </a:lnTo>
                <a:close/>
              </a:path>
              <a:path w="1628139" h="1511300">
                <a:moveTo>
                  <a:pt x="528873" y="25399"/>
                </a:moveTo>
                <a:lnTo>
                  <a:pt x="534162" y="25399"/>
                </a:lnTo>
                <a:lnTo>
                  <a:pt x="528865" y="25270"/>
                </a:lnTo>
                <a:lnTo>
                  <a:pt x="528873" y="25399"/>
                </a:lnTo>
                <a:close/>
              </a:path>
              <a:path w="1628139" h="1511300">
                <a:moveTo>
                  <a:pt x="568246" y="644466"/>
                </a:moveTo>
                <a:lnTo>
                  <a:pt x="566718" y="620438"/>
                </a:lnTo>
                <a:lnTo>
                  <a:pt x="407670" y="444499"/>
                </a:lnTo>
                <a:lnTo>
                  <a:pt x="400431" y="457199"/>
                </a:lnTo>
                <a:lnTo>
                  <a:pt x="415290" y="457199"/>
                </a:lnTo>
                <a:lnTo>
                  <a:pt x="409877" y="463214"/>
                </a:lnTo>
                <a:lnTo>
                  <a:pt x="568246" y="644466"/>
                </a:lnTo>
                <a:close/>
              </a:path>
              <a:path w="1628139" h="1511300">
                <a:moveTo>
                  <a:pt x="409877" y="463214"/>
                </a:moveTo>
                <a:lnTo>
                  <a:pt x="415290" y="457199"/>
                </a:lnTo>
                <a:lnTo>
                  <a:pt x="404622" y="457199"/>
                </a:lnTo>
                <a:lnTo>
                  <a:pt x="409877" y="463214"/>
                </a:lnTo>
                <a:close/>
              </a:path>
              <a:path w="1628139" h="1511300">
                <a:moveTo>
                  <a:pt x="374877" y="1126796"/>
                </a:moveTo>
                <a:lnTo>
                  <a:pt x="368808" y="1117599"/>
                </a:lnTo>
                <a:lnTo>
                  <a:pt x="361188" y="1092199"/>
                </a:lnTo>
                <a:lnTo>
                  <a:pt x="347472" y="1054099"/>
                </a:lnTo>
                <a:lnTo>
                  <a:pt x="341376" y="1041399"/>
                </a:lnTo>
                <a:lnTo>
                  <a:pt x="336042" y="1015999"/>
                </a:lnTo>
                <a:lnTo>
                  <a:pt x="336804" y="1015999"/>
                </a:lnTo>
                <a:lnTo>
                  <a:pt x="331470" y="990599"/>
                </a:lnTo>
                <a:lnTo>
                  <a:pt x="327660" y="977899"/>
                </a:lnTo>
                <a:lnTo>
                  <a:pt x="324612" y="952499"/>
                </a:lnTo>
                <a:lnTo>
                  <a:pt x="318361" y="901699"/>
                </a:lnTo>
                <a:lnTo>
                  <a:pt x="316349" y="850899"/>
                </a:lnTo>
                <a:lnTo>
                  <a:pt x="318277" y="787399"/>
                </a:lnTo>
                <a:lnTo>
                  <a:pt x="323850" y="736599"/>
                </a:lnTo>
                <a:lnTo>
                  <a:pt x="340614" y="647699"/>
                </a:lnTo>
                <a:lnTo>
                  <a:pt x="352806" y="609599"/>
                </a:lnTo>
                <a:lnTo>
                  <a:pt x="393954" y="495299"/>
                </a:lnTo>
                <a:lnTo>
                  <a:pt x="404622" y="469899"/>
                </a:lnTo>
                <a:lnTo>
                  <a:pt x="403860" y="469899"/>
                </a:lnTo>
                <a:lnTo>
                  <a:pt x="409877" y="463214"/>
                </a:lnTo>
                <a:lnTo>
                  <a:pt x="404622" y="457199"/>
                </a:lnTo>
                <a:lnTo>
                  <a:pt x="400431" y="457199"/>
                </a:lnTo>
                <a:lnTo>
                  <a:pt x="393192" y="469899"/>
                </a:lnTo>
                <a:lnTo>
                  <a:pt x="373353" y="507999"/>
                </a:lnTo>
                <a:lnTo>
                  <a:pt x="355798" y="558799"/>
                </a:lnTo>
                <a:lnTo>
                  <a:pt x="340621" y="609599"/>
                </a:lnTo>
                <a:lnTo>
                  <a:pt x="327915" y="647699"/>
                </a:lnTo>
                <a:lnTo>
                  <a:pt x="317774" y="698499"/>
                </a:lnTo>
                <a:lnTo>
                  <a:pt x="310292" y="749299"/>
                </a:lnTo>
                <a:lnTo>
                  <a:pt x="305562" y="787399"/>
                </a:lnTo>
                <a:lnTo>
                  <a:pt x="303677" y="838199"/>
                </a:lnTo>
                <a:lnTo>
                  <a:pt x="304732" y="888999"/>
                </a:lnTo>
                <a:lnTo>
                  <a:pt x="308821" y="939799"/>
                </a:lnTo>
                <a:lnTo>
                  <a:pt x="316036" y="977899"/>
                </a:lnTo>
                <a:lnTo>
                  <a:pt x="326471" y="1028699"/>
                </a:lnTo>
                <a:lnTo>
                  <a:pt x="340220" y="1079499"/>
                </a:lnTo>
                <a:lnTo>
                  <a:pt x="357378" y="1117599"/>
                </a:lnTo>
                <a:lnTo>
                  <a:pt x="358106" y="1119808"/>
                </a:lnTo>
                <a:lnTo>
                  <a:pt x="374877" y="1126796"/>
                </a:lnTo>
                <a:close/>
              </a:path>
              <a:path w="1628139" h="1511300">
                <a:moveTo>
                  <a:pt x="569781" y="646223"/>
                </a:moveTo>
                <a:lnTo>
                  <a:pt x="579882" y="634999"/>
                </a:lnTo>
                <a:lnTo>
                  <a:pt x="566718" y="620438"/>
                </a:lnTo>
                <a:lnTo>
                  <a:pt x="568246" y="644466"/>
                </a:lnTo>
                <a:lnTo>
                  <a:pt x="569781" y="646223"/>
                </a:lnTo>
                <a:close/>
              </a:path>
              <a:path w="1628139" h="1511300">
                <a:moveTo>
                  <a:pt x="568452" y="647699"/>
                </a:moveTo>
                <a:lnTo>
                  <a:pt x="569781" y="646223"/>
                </a:lnTo>
                <a:lnTo>
                  <a:pt x="568246" y="644466"/>
                </a:lnTo>
                <a:lnTo>
                  <a:pt x="568452" y="647699"/>
                </a:lnTo>
                <a:close/>
              </a:path>
              <a:path w="1628139" h="1511300">
                <a:moveTo>
                  <a:pt x="1043940" y="1498599"/>
                </a:moveTo>
                <a:lnTo>
                  <a:pt x="1128949" y="1498599"/>
                </a:lnTo>
                <a:lnTo>
                  <a:pt x="1351746" y="1435099"/>
                </a:lnTo>
                <a:lnTo>
                  <a:pt x="1394144" y="1409699"/>
                </a:lnTo>
                <a:lnTo>
                  <a:pt x="1435518" y="1384299"/>
                </a:lnTo>
                <a:lnTo>
                  <a:pt x="1475738" y="1371599"/>
                </a:lnTo>
                <a:lnTo>
                  <a:pt x="1514673" y="1346199"/>
                </a:lnTo>
                <a:lnTo>
                  <a:pt x="1552194" y="1320799"/>
                </a:lnTo>
                <a:lnTo>
                  <a:pt x="1588008" y="1282699"/>
                </a:lnTo>
                <a:lnTo>
                  <a:pt x="1627632" y="1257299"/>
                </a:lnTo>
                <a:lnTo>
                  <a:pt x="1389888" y="977899"/>
                </a:lnTo>
                <a:lnTo>
                  <a:pt x="1376680" y="990599"/>
                </a:lnTo>
                <a:lnTo>
                  <a:pt x="1392936" y="990599"/>
                </a:lnTo>
                <a:lnTo>
                  <a:pt x="1388649" y="995362"/>
                </a:lnTo>
                <a:lnTo>
                  <a:pt x="1602994" y="1244599"/>
                </a:lnTo>
                <a:lnTo>
                  <a:pt x="1614678" y="1244599"/>
                </a:lnTo>
                <a:lnTo>
                  <a:pt x="1613916" y="1257299"/>
                </a:lnTo>
                <a:lnTo>
                  <a:pt x="1602994" y="1257299"/>
                </a:lnTo>
                <a:lnTo>
                  <a:pt x="1579626" y="1282699"/>
                </a:lnTo>
                <a:lnTo>
                  <a:pt x="1537028" y="1308099"/>
                </a:lnTo>
                <a:lnTo>
                  <a:pt x="1490991" y="1346199"/>
                </a:lnTo>
                <a:lnTo>
                  <a:pt x="1395984" y="1396999"/>
                </a:lnTo>
                <a:lnTo>
                  <a:pt x="1357122" y="1409699"/>
                </a:lnTo>
                <a:lnTo>
                  <a:pt x="1357884" y="1409699"/>
                </a:lnTo>
                <a:lnTo>
                  <a:pt x="1319022" y="1435099"/>
                </a:lnTo>
                <a:lnTo>
                  <a:pt x="1279398" y="1447799"/>
                </a:lnTo>
                <a:lnTo>
                  <a:pt x="1280160" y="1447799"/>
                </a:lnTo>
                <a:lnTo>
                  <a:pt x="1200912" y="1473199"/>
                </a:lnTo>
                <a:lnTo>
                  <a:pt x="1162050" y="1473199"/>
                </a:lnTo>
                <a:lnTo>
                  <a:pt x="1122426" y="1485899"/>
                </a:lnTo>
                <a:lnTo>
                  <a:pt x="1083564" y="1485899"/>
                </a:lnTo>
                <a:lnTo>
                  <a:pt x="1043940" y="1498599"/>
                </a:lnTo>
                <a:close/>
              </a:path>
              <a:path w="1628139" h="1511300">
                <a:moveTo>
                  <a:pt x="1388649" y="995362"/>
                </a:moveTo>
                <a:lnTo>
                  <a:pt x="1392936" y="990599"/>
                </a:lnTo>
                <a:lnTo>
                  <a:pt x="1384554" y="990599"/>
                </a:lnTo>
                <a:lnTo>
                  <a:pt x="1388649" y="995362"/>
                </a:lnTo>
                <a:close/>
              </a:path>
              <a:path w="1628139" h="1511300">
                <a:moveTo>
                  <a:pt x="853440" y="1231899"/>
                </a:moveTo>
                <a:lnTo>
                  <a:pt x="943494" y="1231899"/>
                </a:lnTo>
                <a:lnTo>
                  <a:pt x="1033018" y="1206499"/>
                </a:lnTo>
                <a:lnTo>
                  <a:pt x="1076979" y="1181099"/>
                </a:lnTo>
                <a:lnTo>
                  <a:pt x="1162705" y="1155699"/>
                </a:lnTo>
                <a:lnTo>
                  <a:pt x="1204231" y="1130299"/>
                </a:lnTo>
                <a:lnTo>
                  <a:pt x="1244708" y="1104899"/>
                </a:lnTo>
                <a:lnTo>
                  <a:pt x="1284015" y="1079499"/>
                </a:lnTo>
                <a:lnTo>
                  <a:pt x="1322034" y="1054099"/>
                </a:lnTo>
                <a:lnTo>
                  <a:pt x="1358646" y="1028699"/>
                </a:lnTo>
                <a:lnTo>
                  <a:pt x="1388649" y="995362"/>
                </a:lnTo>
                <a:lnTo>
                  <a:pt x="1384554" y="990599"/>
                </a:lnTo>
                <a:lnTo>
                  <a:pt x="1376680" y="990599"/>
                </a:lnTo>
                <a:lnTo>
                  <a:pt x="1350264" y="1015999"/>
                </a:lnTo>
                <a:lnTo>
                  <a:pt x="1314450" y="1041399"/>
                </a:lnTo>
                <a:lnTo>
                  <a:pt x="1315212" y="1041399"/>
                </a:lnTo>
                <a:lnTo>
                  <a:pt x="1278636" y="1066799"/>
                </a:lnTo>
                <a:lnTo>
                  <a:pt x="1241298" y="1092199"/>
                </a:lnTo>
                <a:lnTo>
                  <a:pt x="1242060" y="1092199"/>
                </a:lnTo>
                <a:lnTo>
                  <a:pt x="1203960" y="1117599"/>
                </a:lnTo>
                <a:lnTo>
                  <a:pt x="1204722" y="1117599"/>
                </a:lnTo>
                <a:lnTo>
                  <a:pt x="1166622" y="1130299"/>
                </a:lnTo>
                <a:lnTo>
                  <a:pt x="1127760" y="1155699"/>
                </a:lnTo>
                <a:lnTo>
                  <a:pt x="1128522" y="1155699"/>
                </a:lnTo>
                <a:lnTo>
                  <a:pt x="1088898" y="1168399"/>
                </a:lnTo>
                <a:lnTo>
                  <a:pt x="1089660" y="1168399"/>
                </a:lnTo>
                <a:lnTo>
                  <a:pt x="1050036" y="1181099"/>
                </a:lnTo>
                <a:lnTo>
                  <a:pt x="1050798" y="1181099"/>
                </a:lnTo>
                <a:lnTo>
                  <a:pt x="971550" y="1206499"/>
                </a:lnTo>
                <a:lnTo>
                  <a:pt x="972312" y="1206499"/>
                </a:lnTo>
                <a:lnTo>
                  <a:pt x="932688" y="1219199"/>
                </a:lnTo>
                <a:lnTo>
                  <a:pt x="893064" y="1219199"/>
                </a:lnTo>
                <a:lnTo>
                  <a:pt x="853440" y="1231899"/>
                </a:lnTo>
                <a:close/>
              </a:path>
              <a:path w="1628139" h="1511300">
                <a:moveTo>
                  <a:pt x="315303" y="1099982"/>
                </a:moveTo>
                <a:lnTo>
                  <a:pt x="247173" y="1020762"/>
                </a:lnTo>
                <a:lnTo>
                  <a:pt x="242316" y="1015999"/>
                </a:lnTo>
                <a:lnTo>
                  <a:pt x="233172" y="1028699"/>
                </a:lnTo>
                <a:lnTo>
                  <a:pt x="259080" y="1054099"/>
                </a:lnTo>
                <a:lnTo>
                  <a:pt x="295137" y="1079499"/>
                </a:lnTo>
                <a:lnTo>
                  <a:pt x="315303" y="1099982"/>
                </a:lnTo>
                <a:close/>
              </a:path>
              <a:path w="1628139" h="1511300">
                <a:moveTo>
                  <a:pt x="364183" y="1138222"/>
                </a:moveTo>
                <a:lnTo>
                  <a:pt x="358106" y="1119808"/>
                </a:lnTo>
                <a:lnTo>
                  <a:pt x="352806" y="1117599"/>
                </a:lnTo>
                <a:lnTo>
                  <a:pt x="323088" y="1092199"/>
                </a:lnTo>
                <a:lnTo>
                  <a:pt x="323850" y="1092199"/>
                </a:lnTo>
                <a:lnTo>
                  <a:pt x="294894" y="1066799"/>
                </a:lnTo>
                <a:lnTo>
                  <a:pt x="295656" y="1066799"/>
                </a:lnTo>
                <a:lnTo>
                  <a:pt x="268224" y="1041399"/>
                </a:lnTo>
                <a:lnTo>
                  <a:pt x="247173" y="1020762"/>
                </a:lnTo>
                <a:lnTo>
                  <a:pt x="315303" y="1099982"/>
                </a:lnTo>
                <a:lnTo>
                  <a:pt x="332647" y="1117599"/>
                </a:lnTo>
                <a:lnTo>
                  <a:pt x="364183" y="1138222"/>
                </a:lnTo>
                <a:close/>
              </a:path>
              <a:path w="1628139" h="1511300">
                <a:moveTo>
                  <a:pt x="766607" y="1485899"/>
                </a:moveTo>
                <a:lnTo>
                  <a:pt x="816864" y="1485899"/>
                </a:lnTo>
                <a:lnTo>
                  <a:pt x="780288" y="1473199"/>
                </a:lnTo>
                <a:lnTo>
                  <a:pt x="781050" y="1473199"/>
                </a:lnTo>
                <a:lnTo>
                  <a:pt x="745236" y="1460499"/>
                </a:lnTo>
                <a:lnTo>
                  <a:pt x="677418" y="1435099"/>
                </a:lnTo>
                <a:lnTo>
                  <a:pt x="644652" y="1409699"/>
                </a:lnTo>
                <a:lnTo>
                  <a:pt x="612648" y="1396999"/>
                </a:lnTo>
                <a:lnTo>
                  <a:pt x="613410" y="1396999"/>
                </a:lnTo>
                <a:lnTo>
                  <a:pt x="582168" y="1371599"/>
                </a:lnTo>
                <a:lnTo>
                  <a:pt x="582930" y="1371599"/>
                </a:lnTo>
                <a:lnTo>
                  <a:pt x="553212" y="1358899"/>
                </a:lnTo>
                <a:lnTo>
                  <a:pt x="525018" y="1333499"/>
                </a:lnTo>
                <a:lnTo>
                  <a:pt x="497586" y="1308099"/>
                </a:lnTo>
                <a:lnTo>
                  <a:pt x="498348" y="1308099"/>
                </a:lnTo>
                <a:lnTo>
                  <a:pt x="472440" y="1282699"/>
                </a:lnTo>
                <a:lnTo>
                  <a:pt x="315303" y="1099982"/>
                </a:lnTo>
                <a:lnTo>
                  <a:pt x="295137" y="1079499"/>
                </a:lnTo>
                <a:lnTo>
                  <a:pt x="259080" y="1054099"/>
                </a:lnTo>
                <a:lnTo>
                  <a:pt x="233172" y="1028699"/>
                </a:lnTo>
                <a:lnTo>
                  <a:pt x="462534" y="1282699"/>
                </a:lnTo>
                <a:lnTo>
                  <a:pt x="489204" y="1320799"/>
                </a:lnTo>
                <a:lnTo>
                  <a:pt x="524744" y="1346199"/>
                </a:lnTo>
                <a:lnTo>
                  <a:pt x="561865" y="1371599"/>
                </a:lnTo>
                <a:lnTo>
                  <a:pt x="600435" y="1409699"/>
                </a:lnTo>
                <a:lnTo>
                  <a:pt x="640324" y="1422399"/>
                </a:lnTo>
                <a:lnTo>
                  <a:pt x="681403" y="1447799"/>
                </a:lnTo>
                <a:lnTo>
                  <a:pt x="723541" y="1460499"/>
                </a:lnTo>
                <a:lnTo>
                  <a:pt x="766607" y="1485899"/>
                </a:lnTo>
                <a:close/>
              </a:path>
              <a:path w="1628139" h="1511300">
                <a:moveTo>
                  <a:pt x="367882" y="1140641"/>
                </a:moveTo>
                <a:lnTo>
                  <a:pt x="377190" y="1130299"/>
                </a:lnTo>
                <a:lnTo>
                  <a:pt x="374877" y="1126796"/>
                </a:lnTo>
                <a:lnTo>
                  <a:pt x="358106" y="1119808"/>
                </a:lnTo>
                <a:lnTo>
                  <a:pt x="364183" y="1138222"/>
                </a:lnTo>
                <a:lnTo>
                  <a:pt x="367882" y="1140641"/>
                </a:lnTo>
                <a:close/>
              </a:path>
              <a:path w="1628139" h="1511300">
                <a:moveTo>
                  <a:pt x="581518" y="1231899"/>
                </a:moveTo>
                <a:lnTo>
                  <a:pt x="661416" y="1231899"/>
                </a:lnTo>
                <a:lnTo>
                  <a:pt x="624078" y="1219199"/>
                </a:lnTo>
                <a:lnTo>
                  <a:pt x="587502" y="1219199"/>
                </a:lnTo>
                <a:lnTo>
                  <a:pt x="550926" y="1206499"/>
                </a:lnTo>
                <a:lnTo>
                  <a:pt x="551688" y="1206499"/>
                </a:lnTo>
                <a:lnTo>
                  <a:pt x="515874" y="1193799"/>
                </a:lnTo>
                <a:lnTo>
                  <a:pt x="447294" y="1168399"/>
                </a:lnTo>
                <a:lnTo>
                  <a:pt x="448056" y="1168399"/>
                </a:lnTo>
                <a:lnTo>
                  <a:pt x="415290" y="1155699"/>
                </a:lnTo>
                <a:lnTo>
                  <a:pt x="383286" y="1130299"/>
                </a:lnTo>
                <a:lnTo>
                  <a:pt x="374877" y="1126796"/>
                </a:lnTo>
                <a:lnTo>
                  <a:pt x="377190" y="1130299"/>
                </a:lnTo>
                <a:lnTo>
                  <a:pt x="367882" y="1140641"/>
                </a:lnTo>
                <a:lnTo>
                  <a:pt x="371489" y="1142999"/>
                </a:lnTo>
                <a:lnTo>
                  <a:pt x="411544" y="1168399"/>
                </a:lnTo>
                <a:lnTo>
                  <a:pt x="452694" y="1181099"/>
                </a:lnTo>
                <a:lnTo>
                  <a:pt x="494819" y="1206499"/>
                </a:lnTo>
                <a:lnTo>
                  <a:pt x="581518" y="1231899"/>
                </a:lnTo>
                <a:close/>
              </a:path>
              <a:path w="1628139" h="1511300">
                <a:moveTo>
                  <a:pt x="365760" y="1142999"/>
                </a:moveTo>
                <a:lnTo>
                  <a:pt x="367882" y="1140641"/>
                </a:lnTo>
                <a:lnTo>
                  <a:pt x="364183" y="1138222"/>
                </a:lnTo>
                <a:lnTo>
                  <a:pt x="365760" y="1142999"/>
                </a:lnTo>
                <a:close/>
              </a:path>
              <a:path w="1628139" h="1511300">
                <a:moveTo>
                  <a:pt x="670687" y="1244599"/>
                </a:moveTo>
                <a:lnTo>
                  <a:pt x="852628" y="1244599"/>
                </a:lnTo>
                <a:lnTo>
                  <a:pt x="898169" y="1231899"/>
                </a:lnTo>
                <a:lnTo>
                  <a:pt x="625853" y="1231899"/>
                </a:lnTo>
                <a:lnTo>
                  <a:pt x="670687" y="1244599"/>
                </a:lnTo>
                <a:close/>
              </a:path>
              <a:path w="1628139" h="1511300">
                <a:moveTo>
                  <a:pt x="1613916" y="1257299"/>
                </a:moveTo>
                <a:lnTo>
                  <a:pt x="1614678" y="1244599"/>
                </a:lnTo>
                <a:lnTo>
                  <a:pt x="1608639" y="1251164"/>
                </a:lnTo>
                <a:lnTo>
                  <a:pt x="1613916" y="1257299"/>
                </a:lnTo>
                <a:close/>
              </a:path>
              <a:path w="1628139" h="1511300">
                <a:moveTo>
                  <a:pt x="1608639" y="1251164"/>
                </a:moveTo>
                <a:lnTo>
                  <a:pt x="1614678" y="1244599"/>
                </a:lnTo>
                <a:lnTo>
                  <a:pt x="1602994" y="1244599"/>
                </a:lnTo>
                <a:lnTo>
                  <a:pt x="1608639" y="1251164"/>
                </a:lnTo>
                <a:close/>
              </a:path>
              <a:path w="1628139" h="1511300">
                <a:moveTo>
                  <a:pt x="1602994" y="1257299"/>
                </a:moveTo>
                <a:lnTo>
                  <a:pt x="1613916" y="1257299"/>
                </a:lnTo>
                <a:lnTo>
                  <a:pt x="1608639" y="1251164"/>
                </a:lnTo>
                <a:lnTo>
                  <a:pt x="1602994" y="1257299"/>
                </a:lnTo>
                <a:close/>
              </a:path>
              <a:path w="1628139" h="1511300">
                <a:moveTo>
                  <a:pt x="900076" y="1511299"/>
                </a:moveTo>
                <a:lnTo>
                  <a:pt x="1037217" y="1511299"/>
                </a:lnTo>
                <a:lnTo>
                  <a:pt x="1083140" y="1498599"/>
                </a:lnTo>
                <a:lnTo>
                  <a:pt x="928878" y="1498599"/>
                </a:lnTo>
                <a:lnTo>
                  <a:pt x="890778" y="1485899"/>
                </a:lnTo>
                <a:lnTo>
                  <a:pt x="810472" y="1485899"/>
                </a:lnTo>
                <a:lnTo>
                  <a:pt x="900076" y="1511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59383"/>
            <a:ext cx="419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0" dirty="0"/>
              <a:t>Alpha </a:t>
            </a:r>
            <a:r>
              <a:rPr sz="3600" spc="-290" dirty="0"/>
              <a:t>Blending</a:t>
            </a:r>
            <a:r>
              <a:rPr sz="3600" spc="-135" dirty="0"/>
              <a:t> </a:t>
            </a:r>
            <a:r>
              <a:rPr sz="3600" spc="-285" dirty="0"/>
              <a:t>PlugIn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295400" y="1595793"/>
            <a:ext cx="5721858" cy="5638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1468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65" dirty="0"/>
              <a:t>What </a:t>
            </a:r>
            <a:r>
              <a:rPr sz="3900" spc="-330" dirty="0"/>
              <a:t>Is </a:t>
            </a:r>
            <a:r>
              <a:rPr sz="3900" spc="-265" dirty="0"/>
              <a:t>Image</a:t>
            </a:r>
            <a:r>
              <a:rPr sz="3900" spc="-155" dirty="0"/>
              <a:t> </a:t>
            </a:r>
            <a:r>
              <a:rPr sz="3900" spc="-325" dirty="0"/>
              <a:t>Enhancement?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088998"/>
            <a:ext cx="7967345" cy="2008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3000" spc="-114" dirty="0">
                <a:latin typeface="Trebuchet MS"/>
                <a:cs typeface="Trebuchet MS"/>
              </a:rPr>
              <a:t>Image</a:t>
            </a:r>
            <a:r>
              <a:rPr sz="3000" spc="-24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enhancement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makes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images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more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useful</a:t>
            </a:r>
            <a:r>
              <a:rPr sz="3000" spc="-250" dirty="0">
                <a:latin typeface="Trebuchet MS"/>
                <a:cs typeface="Trebuchet MS"/>
              </a:rPr>
              <a:t> </a:t>
            </a:r>
            <a:r>
              <a:rPr sz="3000" spc="-180" dirty="0">
                <a:latin typeface="Trebuchet MS"/>
                <a:cs typeface="Trebuchet MS"/>
              </a:rPr>
              <a:t>by:</a:t>
            </a:r>
            <a:endParaRPr sz="3000">
              <a:latin typeface="Trebuchet MS"/>
              <a:cs typeface="Trebuchet MS"/>
            </a:endParaRPr>
          </a:p>
          <a:p>
            <a:pPr marL="704215" indent="-347345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10" dirty="0">
                <a:latin typeface="Trebuchet MS"/>
                <a:cs typeface="Trebuchet MS"/>
              </a:rPr>
              <a:t>Highlighting </a:t>
            </a:r>
            <a:r>
              <a:rPr sz="2600" spc="-114" dirty="0">
                <a:latin typeface="Trebuchet MS"/>
                <a:cs typeface="Trebuchet MS"/>
              </a:rPr>
              <a:t>interesting </a:t>
            </a:r>
            <a:r>
              <a:rPr sz="2600" spc="-140" dirty="0">
                <a:latin typeface="Trebuchet MS"/>
                <a:cs typeface="Trebuchet MS"/>
              </a:rPr>
              <a:t>detail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36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images</a:t>
            </a:r>
            <a:endParaRPr sz="2600">
              <a:latin typeface="Trebuchet MS"/>
              <a:cs typeface="Trebuchet MS"/>
            </a:endParaRPr>
          </a:p>
          <a:p>
            <a:pPr marL="704215" indent="-347345">
              <a:lnSpc>
                <a:spcPct val="100000"/>
              </a:lnSpc>
              <a:spcBef>
                <a:spcPts val="62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90" dirty="0">
                <a:latin typeface="Trebuchet MS"/>
                <a:cs typeface="Trebuchet MS"/>
              </a:rPr>
              <a:t>Removing </a:t>
            </a:r>
            <a:r>
              <a:rPr sz="2600" spc="-85" dirty="0">
                <a:latin typeface="Trebuchet MS"/>
                <a:cs typeface="Trebuchet MS"/>
              </a:rPr>
              <a:t>noise </a:t>
            </a:r>
            <a:r>
              <a:rPr sz="2600" spc="-100" dirty="0">
                <a:latin typeface="Trebuchet MS"/>
                <a:cs typeface="Trebuchet MS"/>
              </a:rPr>
              <a:t>from</a:t>
            </a:r>
            <a:r>
              <a:rPr sz="2600" spc="-40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images</a:t>
            </a:r>
            <a:endParaRPr sz="2600">
              <a:latin typeface="Trebuchet MS"/>
              <a:cs typeface="Trebuchet MS"/>
            </a:endParaRPr>
          </a:p>
          <a:p>
            <a:pPr marL="704215" indent="-347345">
              <a:lnSpc>
                <a:spcPct val="100000"/>
              </a:lnSpc>
              <a:spcBef>
                <a:spcPts val="62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30" dirty="0">
                <a:latin typeface="Trebuchet MS"/>
                <a:cs typeface="Trebuchet MS"/>
              </a:rPr>
              <a:t>Making </a:t>
            </a:r>
            <a:r>
              <a:rPr sz="2600" spc="-105" dirty="0">
                <a:latin typeface="Trebuchet MS"/>
                <a:cs typeface="Trebuchet MS"/>
              </a:rPr>
              <a:t>images </a:t>
            </a:r>
            <a:r>
              <a:rPr sz="2600" spc="-85" dirty="0">
                <a:latin typeface="Trebuchet MS"/>
                <a:cs typeface="Trebuchet MS"/>
              </a:rPr>
              <a:t>more </a:t>
            </a:r>
            <a:r>
              <a:rPr sz="2600" spc="-120" dirty="0">
                <a:latin typeface="Trebuchet MS"/>
                <a:cs typeface="Trebuchet MS"/>
              </a:rPr>
              <a:t>visually</a:t>
            </a:r>
            <a:r>
              <a:rPr sz="2600" spc="-53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appealing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8139" y="993139"/>
            <a:ext cx="520700" cy="62947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900" b="1" spc="-270" dirty="0">
                <a:solidFill>
                  <a:srgbClr val="330065"/>
                </a:solidFill>
                <a:latin typeface="Arial"/>
                <a:cs typeface="Arial"/>
              </a:rPr>
              <a:t>Image </a:t>
            </a:r>
            <a:r>
              <a:rPr sz="3900" b="1" spc="-300" dirty="0">
                <a:solidFill>
                  <a:srgbClr val="330065"/>
                </a:solidFill>
                <a:latin typeface="Arial"/>
                <a:cs typeface="Arial"/>
              </a:rPr>
              <a:t>Enhancement</a:t>
            </a:r>
            <a:r>
              <a:rPr sz="3900" b="1" spc="-20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900" b="1" spc="-360" dirty="0">
                <a:solidFill>
                  <a:srgbClr val="330065"/>
                </a:solidFill>
                <a:latin typeface="Arial"/>
                <a:cs typeface="Arial"/>
              </a:rPr>
              <a:t>Examples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2019" y="726186"/>
            <a:ext cx="4789170" cy="3612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6017" y="5732526"/>
            <a:ext cx="4789932" cy="3624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8470" y="4410455"/>
            <a:ext cx="636270" cy="1322070"/>
          </a:xfrm>
          <a:custGeom>
            <a:avLst/>
            <a:gdLst/>
            <a:ahLst/>
            <a:cxnLst/>
            <a:rect l="l" t="t" r="r" b="b"/>
            <a:pathLst>
              <a:path w="636270" h="1322070">
                <a:moveTo>
                  <a:pt x="159258" y="992124"/>
                </a:moveTo>
                <a:lnTo>
                  <a:pt x="477774" y="992124"/>
                </a:lnTo>
                <a:lnTo>
                  <a:pt x="477774" y="0"/>
                </a:lnTo>
                <a:lnTo>
                  <a:pt x="159258" y="0"/>
                </a:lnTo>
                <a:lnTo>
                  <a:pt x="159258" y="992124"/>
                </a:lnTo>
                <a:close/>
              </a:path>
              <a:path w="636270" h="1322070">
                <a:moveTo>
                  <a:pt x="318516" y="1322070"/>
                </a:moveTo>
                <a:lnTo>
                  <a:pt x="636270" y="992124"/>
                </a:lnTo>
                <a:lnTo>
                  <a:pt x="0" y="992124"/>
                </a:lnTo>
                <a:lnTo>
                  <a:pt x="318516" y="132207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3229" y="4404359"/>
            <a:ext cx="666750" cy="1337310"/>
          </a:xfrm>
          <a:custGeom>
            <a:avLst/>
            <a:gdLst/>
            <a:ahLst/>
            <a:cxnLst/>
            <a:rect l="l" t="t" r="r" b="b"/>
            <a:pathLst>
              <a:path w="666750" h="1337310">
                <a:moveTo>
                  <a:pt x="499109" y="998219"/>
                </a:moveTo>
                <a:lnTo>
                  <a:pt x="499109" y="0"/>
                </a:lnTo>
                <a:lnTo>
                  <a:pt x="167639" y="0"/>
                </a:lnTo>
                <a:lnTo>
                  <a:pt x="167639" y="6096"/>
                </a:lnTo>
                <a:lnTo>
                  <a:pt x="486155" y="6096"/>
                </a:lnTo>
                <a:lnTo>
                  <a:pt x="493013" y="12191"/>
                </a:lnTo>
                <a:lnTo>
                  <a:pt x="486155" y="12191"/>
                </a:lnTo>
                <a:lnTo>
                  <a:pt x="486155" y="991362"/>
                </a:lnTo>
                <a:lnTo>
                  <a:pt x="493013" y="991362"/>
                </a:lnTo>
                <a:lnTo>
                  <a:pt x="499109" y="998219"/>
                </a:lnTo>
                <a:close/>
              </a:path>
              <a:path w="666750" h="1337310">
                <a:moveTo>
                  <a:pt x="486155" y="12191"/>
                </a:moveTo>
                <a:lnTo>
                  <a:pt x="493013" y="12191"/>
                </a:lnTo>
                <a:lnTo>
                  <a:pt x="486155" y="6096"/>
                </a:lnTo>
                <a:lnTo>
                  <a:pt x="486155" y="12191"/>
                </a:lnTo>
                <a:close/>
              </a:path>
              <a:path w="666750" h="1337310">
                <a:moveTo>
                  <a:pt x="180593" y="12191"/>
                </a:moveTo>
                <a:lnTo>
                  <a:pt x="486155" y="12191"/>
                </a:lnTo>
                <a:lnTo>
                  <a:pt x="486155" y="6096"/>
                </a:lnTo>
                <a:lnTo>
                  <a:pt x="180593" y="6096"/>
                </a:lnTo>
                <a:lnTo>
                  <a:pt x="180593" y="12191"/>
                </a:lnTo>
                <a:close/>
              </a:path>
              <a:path w="666750" h="1337310">
                <a:moveTo>
                  <a:pt x="30086" y="1004316"/>
                </a:moveTo>
                <a:lnTo>
                  <a:pt x="180593" y="1004316"/>
                </a:lnTo>
                <a:lnTo>
                  <a:pt x="180593" y="6096"/>
                </a:lnTo>
                <a:lnTo>
                  <a:pt x="174497" y="12191"/>
                </a:lnTo>
                <a:lnTo>
                  <a:pt x="167639" y="12192"/>
                </a:lnTo>
                <a:lnTo>
                  <a:pt x="167639" y="991362"/>
                </a:lnTo>
                <a:lnTo>
                  <a:pt x="174497" y="991362"/>
                </a:lnTo>
                <a:lnTo>
                  <a:pt x="167639" y="998219"/>
                </a:lnTo>
                <a:lnTo>
                  <a:pt x="24215" y="998219"/>
                </a:lnTo>
                <a:lnTo>
                  <a:pt x="30086" y="1004316"/>
                </a:lnTo>
                <a:close/>
              </a:path>
              <a:path w="666750" h="1337310">
                <a:moveTo>
                  <a:pt x="167639" y="12192"/>
                </a:moveTo>
                <a:lnTo>
                  <a:pt x="174497" y="12191"/>
                </a:lnTo>
                <a:lnTo>
                  <a:pt x="180593" y="6096"/>
                </a:lnTo>
                <a:lnTo>
                  <a:pt x="167639" y="6096"/>
                </a:lnTo>
                <a:lnTo>
                  <a:pt x="167639" y="12192"/>
                </a:lnTo>
                <a:close/>
              </a:path>
              <a:path w="666750" h="1337310">
                <a:moveTo>
                  <a:pt x="333755" y="1337310"/>
                </a:moveTo>
                <a:lnTo>
                  <a:pt x="666749" y="991362"/>
                </a:lnTo>
                <a:lnTo>
                  <a:pt x="499109" y="991362"/>
                </a:lnTo>
                <a:lnTo>
                  <a:pt x="499109" y="993647"/>
                </a:lnTo>
                <a:lnTo>
                  <a:pt x="646937" y="993647"/>
                </a:lnTo>
                <a:lnTo>
                  <a:pt x="651509" y="1004316"/>
                </a:lnTo>
                <a:lnTo>
                  <a:pt x="636687" y="1004316"/>
                </a:lnTo>
                <a:lnTo>
                  <a:pt x="333750" y="1319603"/>
                </a:lnTo>
                <a:lnTo>
                  <a:pt x="338327" y="1324356"/>
                </a:lnTo>
                <a:lnTo>
                  <a:pt x="321258" y="1324356"/>
                </a:lnTo>
                <a:lnTo>
                  <a:pt x="333755" y="1337310"/>
                </a:lnTo>
                <a:close/>
              </a:path>
              <a:path w="666750" h="1337310">
                <a:moveTo>
                  <a:pt x="486155" y="998219"/>
                </a:moveTo>
                <a:lnTo>
                  <a:pt x="499109" y="998219"/>
                </a:lnTo>
                <a:lnTo>
                  <a:pt x="493013" y="991362"/>
                </a:lnTo>
                <a:lnTo>
                  <a:pt x="486155" y="991362"/>
                </a:lnTo>
                <a:lnTo>
                  <a:pt x="486155" y="998219"/>
                </a:lnTo>
                <a:close/>
              </a:path>
              <a:path w="666750" h="1337310">
                <a:moveTo>
                  <a:pt x="167639" y="998219"/>
                </a:moveTo>
                <a:lnTo>
                  <a:pt x="174497" y="991362"/>
                </a:lnTo>
                <a:lnTo>
                  <a:pt x="167639" y="991362"/>
                </a:lnTo>
                <a:lnTo>
                  <a:pt x="167639" y="998219"/>
                </a:lnTo>
                <a:close/>
              </a:path>
              <a:path w="666750" h="1337310">
                <a:moveTo>
                  <a:pt x="24215" y="998219"/>
                </a:moveTo>
                <a:lnTo>
                  <a:pt x="167639" y="998219"/>
                </a:lnTo>
                <a:lnTo>
                  <a:pt x="167639" y="991362"/>
                </a:lnTo>
                <a:lnTo>
                  <a:pt x="0" y="991362"/>
                </a:lnTo>
                <a:lnTo>
                  <a:pt x="2205" y="993647"/>
                </a:lnTo>
                <a:lnTo>
                  <a:pt x="19811" y="993647"/>
                </a:lnTo>
                <a:lnTo>
                  <a:pt x="24215" y="998219"/>
                </a:lnTo>
                <a:close/>
              </a:path>
              <a:path w="666750" h="1337310">
                <a:moveTo>
                  <a:pt x="636687" y="1004316"/>
                </a:moveTo>
                <a:lnTo>
                  <a:pt x="651509" y="1004316"/>
                </a:lnTo>
                <a:lnTo>
                  <a:pt x="646937" y="993647"/>
                </a:lnTo>
                <a:lnTo>
                  <a:pt x="636687" y="1004316"/>
                </a:lnTo>
                <a:close/>
              </a:path>
              <a:path w="666750" h="1337310">
                <a:moveTo>
                  <a:pt x="486155" y="1004316"/>
                </a:moveTo>
                <a:lnTo>
                  <a:pt x="636687" y="1004316"/>
                </a:lnTo>
                <a:lnTo>
                  <a:pt x="646937" y="993647"/>
                </a:lnTo>
                <a:lnTo>
                  <a:pt x="499109" y="993647"/>
                </a:lnTo>
                <a:lnTo>
                  <a:pt x="499109" y="998219"/>
                </a:lnTo>
                <a:lnTo>
                  <a:pt x="486155" y="998219"/>
                </a:lnTo>
                <a:lnTo>
                  <a:pt x="486155" y="1004316"/>
                </a:lnTo>
                <a:close/>
              </a:path>
              <a:path w="666750" h="1337310">
                <a:moveTo>
                  <a:pt x="321258" y="1324356"/>
                </a:moveTo>
                <a:lnTo>
                  <a:pt x="329183" y="1324356"/>
                </a:lnTo>
                <a:lnTo>
                  <a:pt x="333750" y="1319603"/>
                </a:lnTo>
                <a:lnTo>
                  <a:pt x="19811" y="993647"/>
                </a:lnTo>
                <a:lnTo>
                  <a:pt x="15239" y="1004316"/>
                </a:lnTo>
                <a:lnTo>
                  <a:pt x="12497" y="1004316"/>
                </a:lnTo>
                <a:lnTo>
                  <a:pt x="321258" y="1324356"/>
                </a:lnTo>
                <a:close/>
              </a:path>
              <a:path w="666750" h="1337310">
                <a:moveTo>
                  <a:pt x="12497" y="1004316"/>
                </a:moveTo>
                <a:lnTo>
                  <a:pt x="15239" y="1004316"/>
                </a:lnTo>
                <a:lnTo>
                  <a:pt x="19811" y="993647"/>
                </a:lnTo>
                <a:lnTo>
                  <a:pt x="2205" y="993647"/>
                </a:lnTo>
                <a:lnTo>
                  <a:pt x="12497" y="1004316"/>
                </a:lnTo>
                <a:close/>
              </a:path>
              <a:path w="666750" h="1337310">
                <a:moveTo>
                  <a:pt x="329183" y="1324356"/>
                </a:moveTo>
                <a:lnTo>
                  <a:pt x="338327" y="1324356"/>
                </a:lnTo>
                <a:lnTo>
                  <a:pt x="333750" y="1319603"/>
                </a:lnTo>
                <a:lnTo>
                  <a:pt x="329183" y="1324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457200"/>
            <a:ext cx="198119" cy="260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3795" y="481076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Images taken from Gonzalez 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996" y="1000775"/>
            <a:ext cx="482600" cy="10706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Arial"/>
                <a:cs typeface="Arial"/>
              </a:rPr>
              <a:t>mage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6996" y="2372192"/>
            <a:ext cx="482600" cy="24155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Arial"/>
                <a:cs typeface="Arial"/>
              </a:rPr>
              <a:t>nhancement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9696" y="891539"/>
            <a:ext cx="45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"/>
              </a:lnSpc>
            </a:pPr>
            <a:r>
              <a:rPr sz="3600" b="1" spc="-45" dirty="0">
                <a:solidFill>
                  <a:srgbClr val="330065"/>
                </a:solidFill>
                <a:latin typeface="Arial"/>
                <a:cs typeface="Arial"/>
              </a:rPr>
              <a:t>I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3600" b="1" spc="-650" dirty="0">
                <a:solidFill>
                  <a:srgbClr val="330065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6996" y="5089468"/>
            <a:ext cx="482600" cy="16040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Arial"/>
                <a:cs typeface="Arial"/>
              </a:rPr>
              <a:t>xamples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6996" y="6912554"/>
            <a:ext cx="482600" cy="13360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Arial"/>
                <a:cs typeface="Arial"/>
              </a:rPr>
              <a:t>cont…)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9696" y="4879055"/>
            <a:ext cx="457200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"/>
              </a:lnSpc>
            </a:pPr>
            <a:r>
              <a:rPr sz="3600" b="1" spc="-650" dirty="0">
                <a:solidFill>
                  <a:srgbClr val="330065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3600" b="1" spc="-80" dirty="0">
                <a:solidFill>
                  <a:srgbClr val="330065"/>
                </a:solidFill>
                <a:latin typeface="Arial"/>
                <a:cs typeface="Arial"/>
              </a:rPr>
              <a:t>(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445" y="5881878"/>
            <a:ext cx="5513070" cy="3451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541" y="695705"/>
            <a:ext cx="5506973" cy="3451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03398" y="4178808"/>
            <a:ext cx="847725" cy="1633855"/>
          </a:xfrm>
          <a:custGeom>
            <a:avLst/>
            <a:gdLst/>
            <a:ahLst/>
            <a:cxnLst/>
            <a:rect l="l" t="t" r="r" b="b"/>
            <a:pathLst>
              <a:path w="847725" h="1633854">
                <a:moveTo>
                  <a:pt x="211836" y="1225296"/>
                </a:moveTo>
                <a:lnTo>
                  <a:pt x="635508" y="1225296"/>
                </a:lnTo>
                <a:lnTo>
                  <a:pt x="635507" y="0"/>
                </a:lnTo>
                <a:lnTo>
                  <a:pt x="211835" y="0"/>
                </a:lnTo>
                <a:lnTo>
                  <a:pt x="211836" y="1225296"/>
                </a:lnTo>
                <a:close/>
              </a:path>
              <a:path w="847725" h="1633854">
                <a:moveTo>
                  <a:pt x="423672" y="1633727"/>
                </a:moveTo>
                <a:lnTo>
                  <a:pt x="847344" y="1225296"/>
                </a:lnTo>
                <a:lnTo>
                  <a:pt x="0" y="1225296"/>
                </a:lnTo>
                <a:lnTo>
                  <a:pt x="423672" y="163372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7395" y="4171950"/>
            <a:ext cx="879475" cy="1649095"/>
          </a:xfrm>
          <a:custGeom>
            <a:avLst/>
            <a:gdLst/>
            <a:ahLst/>
            <a:cxnLst/>
            <a:rect l="l" t="t" r="r" b="b"/>
            <a:pathLst>
              <a:path w="879475" h="1649095">
                <a:moveTo>
                  <a:pt x="657605" y="1232154"/>
                </a:moveTo>
                <a:lnTo>
                  <a:pt x="657605" y="0"/>
                </a:lnTo>
                <a:lnTo>
                  <a:pt x="220979" y="0"/>
                </a:lnTo>
                <a:lnTo>
                  <a:pt x="220979" y="6858"/>
                </a:lnTo>
                <a:lnTo>
                  <a:pt x="645413" y="6858"/>
                </a:lnTo>
                <a:lnTo>
                  <a:pt x="651509" y="12953"/>
                </a:lnTo>
                <a:lnTo>
                  <a:pt x="645413" y="12953"/>
                </a:lnTo>
                <a:lnTo>
                  <a:pt x="645413" y="1225296"/>
                </a:lnTo>
                <a:lnTo>
                  <a:pt x="651509" y="1225296"/>
                </a:lnTo>
                <a:lnTo>
                  <a:pt x="657605" y="1232154"/>
                </a:lnTo>
                <a:close/>
              </a:path>
              <a:path w="879475" h="1649095">
                <a:moveTo>
                  <a:pt x="645413" y="12953"/>
                </a:moveTo>
                <a:lnTo>
                  <a:pt x="651509" y="12953"/>
                </a:lnTo>
                <a:lnTo>
                  <a:pt x="645413" y="6858"/>
                </a:lnTo>
                <a:lnTo>
                  <a:pt x="645413" y="12953"/>
                </a:lnTo>
                <a:close/>
              </a:path>
              <a:path w="879475" h="1649095">
                <a:moveTo>
                  <a:pt x="233933" y="12954"/>
                </a:moveTo>
                <a:lnTo>
                  <a:pt x="645413" y="12953"/>
                </a:lnTo>
                <a:lnTo>
                  <a:pt x="645413" y="6858"/>
                </a:lnTo>
                <a:lnTo>
                  <a:pt x="233933" y="6858"/>
                </a:lnTo>
                <a:lnTo>
                  <a:pt x="233933" y="12954"/>
                </a:lnTo>
                <a:close/>
              </a:path>
              <a:path w="879475" h="1649095">
                <a:moveTo>
                  <a:pt x="30897" y="1238250"/>
                </a:moveTo>
                <a:lnTo>
                  <a:pt x="233933" y="1238250"/>
                </a:lnTo>
                <a:lnTo>
                  <a:pt x="233933" y="6858"/>
                </a:lnTo>
                <a:lnTo>
                  <a:pt x="227837" y="12954"/>
                </a:lnTo>
                <a:lnTo>
                  <a:pt x="220979" y="12954"/>
                </a:lnTo>
                <a:lnTo>
                  <a:pt x="220979" y="1225296"/>
                </a:lnTo>
                <a:lnTo>
                  <a:pt x="227837" y="1225296"/>
                </a:lnTo>
                <a:lnTo>
                  <a:pt x="220979" y="1232154"/>
                </a:lnTo>
                <a:lnTo>
                  <a:pt x="24563" y="1232154"/>
                </a:lnTo>
                <a:lnTo>
                  <a:pt x="30897" y="1238250"/>
                </a:lnTo>
                <a:close/>
              </a:path>
              <a:path w="879475" h="1649095">
                <a:moveTo>
                  <a:pt x="220979" y="12954"/>
                </a:moveTo>
                <a:lnTo>
                  <a:pt x="227837" y="12954"/>
                </a:lnTo>
                <a:lnTo>
                  <a:pt x="233933" y="6858"/>
                </a:lnTo>
                <a:lnTo>
                  <a:pt x="220979" y="6858"/>
                </a:lnTo>
                <a:lnTo>
                  <a:pt x="220979" y="12954"/>
                </a:lnTo>
                <a:close/>
              </a:path>
              <a:path w="879475" h="1649095">
                <a:moveTo>
                  <a:pt x="439673" y="1648968"/>
                </a:moveTo>
                <a:lnTo>
                  <a:pt x="879347" y="1225296"/>
                </a:lnTo>
                <a:lnTo>
                  <a:pt x="657605" y="1225296"/>
                </a:lnTo>
                <a:lnTo>
                  <a:pt x="657605" y="1227582"/>
                </a:lnTo>
                <a:lnTo>
                  <a:pt x="858773" y="1227582"/>
                </a:lnTo>
                <a:lnTo>
                  <a:pt x="863345" y="1238250"/>
                </a:lnTo>
                <a:lnTo>
                  <a:pt x="847707" y="1238250"/>
                </a:lnTo>
                <a:lnTo>
                  <a:pt x="439669" y="1631610"/>
                </a:lnTo>
                <a:lnTo>
                  <a:pt x="444245" y="1636014"/>
                </a:lnTo>
                <a:lnTo>
                  <a:pt x="426230" y="1636014"/>
                </a:lnTo>
                <a:lnTo>
                  <a:pt x="439673" y="1648968"/>
                </a:lnTo>
                <a:close/>
              </a:path>
              <a:path w="879475" h="1649095">
                <a:moveTo>
                  <a:pt x="645413" y="1232154"/>
                </a:moveTo>
                <a:lnTo>
                  <a:pt x="657605" y="1232154"/>
                </a:lnTo>
                <a:lnTo>
                  <a:pt x="651509" y="1225296"/>
                </a:lnTo>
                <a:lnTo>
                  <a:pt x="645413" y="1225296"/>
                </a:lnTo>
                <a:lnTo>
                  <a:pt x="645413" y="1232154"/>
                </a:lnTo>
                <a:close/>
              </a:path>
              <a:path w="879475" h="1649095">
                <a:moveTo>
                  <a:pt x="220979" y="1232154"/>
                </a:moveTo>
                <a:lnTo>
                  <a:pt x="227837" y="1225296"/>
                </a:lnTo>
                <a:lnTo>
                  <a:pt x="220979" y="1225296"/>
                </a:lnTo>
                <a:lnTo>
                  <a:pt x="220979" y="1232154"/>
                </a:lnTo>
                <a:close/>
              </a:path>
              <a:path w="879475" h="1649095">
                <a:moveTo>
                  <a:pt x="24563" y="1232154"/>
                </a:moveTo>
                <a:lnTo>
                  <a:pt x="220979" y="1232154"/>
                </a:lnTo>
                <a:lnTo>
                  <a:pt x="220979" y="1225296"/>
                </a:lnTo>
                <a:lnTo>
                  <a:pt x="0" y="1225296"/>
                </a:lnTo>
                <a:lnTo>
                  <a:pt x="2372" y="1227582"/>
                </a:lnTo>
                <a:lnTo>
                  <a:pt x="19811" y="1227582"/>
                </a:lnTo>
                <a:lnTo>
                  <a:pt x="24563" y="1232154"/>
                </a:lnTo>
                <a:close/>
              </a:path>
              <a:path w="879475" h="1649095">
                <a:moveTo>
                  <a:pt x="847707" y="1238250"/>
                </a:moveTo>
                <a:lnTo>
                  <a:pt x="863345" y="1238250"/>
                </a:lnTo>
                <a:lnTo>
                  <a:pt x="858773" y="1227582"/>
                </a:lnTo>
                <a:lnTo>
                  <a:pt x="847707" y="1238250"/>
                </a:lnTo>
                <a:close/>
              </a:path>
              <a:path w="879475" h="1649095">
                <a:moveTo>
                  <a:pt x="645413" y="1238250"/>
                </a:moveTo>
                <a:lnTo>
                  <a:pt x="847707" y="1238250"/>
                </a:lnTo>
                <a:lnTo>
                  <a:pt x="858773" y="1227582"/>
                </a:lnTo>
                <a:lnTo>
                  <a:pt x="657605" y="1227582"/>
                </a:lnTo>
                <a:lnTo>
                  <a:pt x="657605" y="1232154"/>
                </a:lnTo>
                <a:lnTo>
                  <a:pt x="645413" y="1232154"/>
                </a:lnTo>
                <a:lnTo>
                  <a:pt x="645413" y="1238250"/>
                </a:lnTo>
                <a:close/>
              </a:path>
              <a:path w="879475" h="1649095">
                <a:moveTo>
                  <a:pt x="426230" y="1636014"/>
                </a:moveTo>
                <a:lnTo>
                  <a:pt x="435101" y="1636014"/>
                </a:lnTo>
                <a:lnTo>
                  <a:pt x="439669" y="1631610"/>
                </a:lnTo>
                <a:lnTo>
                  <a:pt x="19811" y="1227582"/>
                </a:lnTo>
                <a:lnTo>
                  <a:pt x="16001" y="1238250"/>
                </a:lnTo>
                <a:lnTo>
                  <a:pt x="13443" y="1238250"/>
                </a:lnTo>
                <a:lnTo>
                  <a:pt x="426230" y="1636014"/>
                </a:lnTo>
                <a:close/>
              </a:path>
              <a:path w="879475" h="1649095">
                <a:moveTo>
                  <a:pt x="13443" y="1238250"/>
                </a:moveTo>
                <a:lnTo>
                  <a:pt x="16001" y="1238250"/>
                </a:lnTo>
                <a:lnTo>
                  <a:pt x="19811" y="1227582"/>
                </a:lnTo>
                <a:lnTo>
                  <a:pt x="2372" y="1227582"/>
                </a:lnTo>
                <a:lnTo>
                  <a:pt x="13443" y="1238250"/>
                </a:lnTo>
                <a:close/>
              </a:path>
              <a:path w="879475" h="1649095">
                <a:moveTo>
                  <a:pt x="435101" y="1636014"/>
                </a:moveTo>
                <a:lnTo>
                  <a:pt x="444245" y="1636014"/>
                </a:lnTo>
                <a:lnTo>
                  <a:pt x="439669" y="1631610"/>
                </a:lnTo>
                <a:lnTo>
                  <a:pt x="435101" y="163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457200"/>
            <a:ext cx="198119" cy="260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3795" y="481076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Images taken from Gonzalez 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996" y="993139"/>
            <a:ext cx="482600" cy="73698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spc="-245" dirty="0">
                <a:solidFill>
                  <a:srgbClr val="330065"/>
                </a:solidFill>
                <a:latin typeface="Arial"/>
                <a:cs typeface="Arial"/>
              </a:rPr>
              <a:t>Image </a:t>
            </a:r>
            <a:r>
              <a:rPr sz="3600" b="1" spc="-280" dirty="0">
                <a:solidFill>
                  <a:srgbClr val="330065"/>
                </a:solidFill>
                <a:latin typeface="Arial"/>
                <a:cs typeface="Arial"/>
              </a:rPr>
              <a:t>Enhancement </a:t>
            </a:r>
            <a:r>
              <a:rPr sz="3600" b="1" spc="-330" dirty="0">
                <a:solidFill>
                  <a:srgbClr val="330065"/>
                </a:solidFill>
                <a:latin typeface="Arial"/>
                <a:cs typeface="Arial"/>
              </a:rPr>
              <a:t>Examples</a:t>
            </a:r>
            <a:r>
              <a:rPr sz="3600" b="1" spc="-5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315" dirty="0">
                <a:solidFill>
                  <a:srgbClr val="330065"/>
                </a:solidFill>
                <a:latin typeface="Arial"/>
                <a:cs typeface="Arial"/>
              </a:rPr>
              <a:t>(cont…)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2267" y="672083"/>
            <a:ext cx="3911346" cy="4043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3778" y="5514383"/>
            <a:ext cx="3778428" cy="393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2195" y="4743450"/>
            <a:ext cx="501650" cy="683260"/>
          </a:xfrm>
          <a:custGeom>
            <a:avLst/>
            <a:gdLst/>
            <a:ahLst/>
            <a:cxnLst/>
            <a:rect l="l" t="t" r="r" b="b"/>
            <a:pathLst>
              <a:path w="501650" h="683260">
                <a:moveTo>
                  <a:pt x="124967" y="512064"/>
                </a:moveTo>
                <a:lnTo>
                  <a:pt x="376427" y="512064"/>
                </a:lnTo>
                <a:lnTo>
                  <a:pt x="376427" y="0"/>
                </a:lnTo>
                <a:lnTo>
                  <a:pt x="124967" y="0"/>
                </a:lnTo>
                <a:lnTo>
                  <a:pt x="124967" y="512064"/>
                </a:lnTo>
                <a:close/>
              </a:path>
              <a:path w="501650" h="683260">
                <a:moveTo>
                  <a:pt x="250697" y="682752"/>
                </a:moveTo>
                <a:lnTo>
                  <a:pt x="501395" y="512064"/>
                </a:lnTo>
                <a:lnTo>
                  <a:pt x="0" y="512064"/>
                </a:lnTo>
                <a:lnTo>
                  <a:pt x="250697" y="682752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1622" y="4737353"/>
            <a:ext cx="542925" cy="696595"/>
          </a:xfrm>
          <a:custGeom>
            <a:avLst/>
            <a:gdLst/>
            <a:ahLst/>
            <a:cxnLst/>
            <a:rect l="l" t="t" r="r" b="b"/>
            <a:pathLst>
              <a:path w="542925" h="696595">
                <a:moveTo>
                  <a:pt x="403098" y="518159"/>
                </a:moveTo>
                <a:lnTo>
                  <a:pt x="403098" y="0"/>
                </a:lnTo>
                <a:lnTo>
                  <a:pt x="139446" y="0"/>
                </a:lnTo>
                <a:lnTo>
                  <a:pt x="139446" y="6095"/>
                </a:lnTo>
                <a:lnTo>
                  <a:pt x="390144" y="6096"/>
                </a:lnTo>
                <a:lnTo>
                  <a:pt x="397002" y="12954"/>
                </a:lnTo>
                <a:lnTo>
                  <a:pt x="390144" y="12954"/>
                </a:lnTo>
                <a:lnTo>
                  <a:pt x="390144" y="512064"/>
                </a:lnTo>
                <a:lnTo>
                  <a:pt x="397002" y="512064"/>
                </a:lnTo>
                <a:lnTo>
                  <a:pt x="403098" y="518159"/>
                </a:lnTo>
                <a:close/>
              </a:path>
              <a:path w="542925" h="696595">
                <a:moveTo>
                  <a:pt x="390144" y="12954"/>
                </a:moveTo>
                <a:lnTo>
                  <a:pt x="397002" y="12954"/>
                </a:lnTo>
                <a:lnTo>
                  <a:pt x="390144" y="6096"/>
                </a:lnTo>
                <a:lnTo>
                  <a:pt x="390144" y="12954"/>
                </a:lnTo>
                <a:close/>
              </a:path>
              <a:path w="542925" h="696595">
                <a:moveTo>
                  <a:pt x="152400" y="12954"/>
                </a:moveTo>
                <a:lnTo>
                  <a:pt x="390144" y="12954"/>
                </a:lnTo>
                <a:lnTo>
                  <a:pt x="390144" y="6096"/>
                </a:lnTo>
                <a:lnTo>
                  <a:pt x="152400" y="6096"/>
                </a:lnTo>
                <a:lnTo>
                  <a:pt x="152400" y="12954"/>
                </a:lnTo>
                <a:close/>
              </a:path>
              <a:path w="542925" h="696595">
                <a:moveTo>
                  <a:pt x="42291" y="525018"/>
                </a:moveTo>
                <a:lnTo>
                  <a:pt x="152400" y="525018"/>
                </a:lnTo>
                <a:lnTo>
                  <a:pt x="152400" y="6096"/>
                </a:lnTo>
                <a:lnTo>
                  <a:pt x="145542" y="12954"/>
                </a:lnTo>
                <a:lnTo>
                  <a:pt x="139446" y="12954"/>
                </a:lnTo>
                <a:lnTo>
                  <a:pt x="139446" y="512064"/>
                </a:lnTo>
                <a:lnTo>
                  <a:pt x="145542" y="512064"/>
                </a:lnTo>
                <a:lnTo>
                  <a:pt x="139446" y="518159"/>
                </a:lnTo>
                <a:lnTo>
                  <a:pt x="32218" y="518160"/>
                </a:lnTo>
                <a:lnTo>
                  <a:pt x="42291" y="525018"/>
                </a:lnTo>
                <a:close/>
              </a:path>
              <a:path w="542925" h="696595">
                <a:moveTo>
                  <a:pt x="139446" y="12954"/>
                </a:moveTo>
                <a:lnTo>
                  <a:pt x="145542" y="12954"/>
                </a:lnTo>
                <a:lnTo>
                  <a:pt x="152400" y="6096"/>
                </a:lnTo>
                <a:lnTo>
                  <a:pt x="139446" y="6095"/>
                </a:lnTo>
                <a:lnTo>
                  <a:pt x="139446" y="12954"/>
                </a:lnTo>
                <a:close/>
              </a:path>
              <a:path w="542925" h="696595">
                <a:moveTo>
                  <a:pt x="271272" y="696468"/>
                </a:moveTo>
                <a:lnTo>
                  <a:pt x="542544" y="512064"/>
                </a:lnTo>
                <a:lnTo>
                  <a:pt x="403098" y="512064"/>
                </a:lnTo>
                <a:lnTo>
                  <a:pt x="403098" y="512826"/>
                </a:lnTo>
                <a:lnTo>
                  <a:pt x="518922" y="512826"/>
                </a:lnTo>
                <a:lnTo>
                  <a:pt x="521970" y="525018"/>
                </a:lnTo>
                <a:lnTo>
                  <a:pt x="500960" y="525018"/>
                </a:lnTo>
                <a:lnTo>
                  <a:pt x="271277" y="680923"/>
                </a:lnTo>
                <a:lnTo>
                  <a:pt x="275082" y="683514"/>
                </a:lnTo>
                <a:lnTo>
                  <a:pt x="252215" y="683514"/>
                </a:lnTo>
                <a:lnTo>
                  <a:pt x="271272" y="696468"/>
                </a:lnTo>
                <a:close/>
              </a:path>
              <a:path w="542925" h="696595">
                <a:moveTo>
                  <a:pt x="390144" y="518159"/>
                </a:moveTo>
                <a:lnTo>
                  <a:pt x="403098" y="518159"/>
                </a:lnTo>
                <a:lnTo>
                  <a:pt x="397002" y="512064"/>
                </a:lnTo>
                <a:lnTo>
                  <a:pt x="390144" y="512064"/>
                </a:lnTo>
                <a:lnTo>
                  <a:pt x="390144" y="518159"/>
                </a:lnTo>
                <a:close/>
              </a:path>
              <a:path w="542925" h="696595">
                <a:moveTo>
                  <a:pt x="139446" y="518159"/>
                </a:moveTo>
                <a:lnTo>
                  <a:pt x="145542" y="512064"/>
                </a:lnTo>
                <a:lnTo>
                  <a:pt x="139446" y="512064"/>
                </a:lnTo>
                <a:lnTo>
                  <a:pt x="139446" y="518159"/>
                </a:lnTo>
                <a:close/>
              </a:path>
              <a:path w="542925" h="696595">
                <a:moveTo>
                  <a:pt x="32218" y="518160"/>
                </a:moveTo>
                <a:lnTo>
                  <a:pt x="139446" y="518159"/>
                </a:lnTo>
                <a:lnTo>
                  <a:pt x="139446" y="512064"/>
                </a:lnTo>
                <a:lnTo>
                  <a:pt x="0" y="512064"/>
                </a:lnTo>
                <a:lnTo>
                  <a:pt x="1120" y="512826"/>
                </a:lnTo>
                <a:lnTo>
                  <a:pt x="24384" y="512826"/>
                </a:lnTo>
                <a:lnTo>
                  <a:pt x="32218" y="518160"/>
                </a:lnTo>
                <a:close/>
              </a:path>
              <a:path w="542925" h="696595">
                <a:moveTo>
                  <a:pt x="500960" y="525018"/>
                </a:moveTo>
                <a:lnTo>
                  <a:pt x="521970" y="525018"/>
                </a:lnTo>
                <a:lnTo>
                  <a:pt x="518922" y="512826"/>
                </a:lnTo>
                <a:lnTo>
                  <a:pt x="500960" y="525018"/>
                </a:lnTo>
                <a:close/>
              </a:path>
              <a:path w="542925" h="696595">
                <a:moveTo>
                  <a:pt x="390144" y="525018"/>
                </a:moveTo>
                <a:lnTo>
                  <a:pt x="500960" y="525018"/>
                </a:lnTo>
                <a:lnTo>
                  <a:pt x="518922" y="512826"/>
                </a:lnTo>
                <a:lnTo>
                  <a:pt x="403098" y="512826"/>
                </a:lnTo>
                <a:lnTo>
                  <a:pt x="403098" y="518159"/>
                </a:lnTo>
                <a:lnTo>
                  <a:pt x="390144" y="518159"/>
                </a:lnTo>
                <a:lnTo>
                  <a:pt x="390144" y="525018"/>
                </a:lnTo>
                <a:close/>
              </a:path>
              <a:path w="542925" h="696595">
                <a:moveTo>
                  <a:pt x="252215" y="683514"/>
                </a:moveTo>
                <a:lnTo>
                  <a:pt x="267462" y="683514"/>
                </a:lnTo>
                <a:lnTo>
                  <a:pt x="271277" y="680923"/>
                </a:lnTo>
                <a:lnTo>
                  <a:pt x="24384" y="512826"/>
                </a:lnTo>
                <a:lnTo>
                  <a:pt x="20574" y="525018"/>
                </a:lnTo>
                <a:lnTo>
                  <a:pt x="19056" y="525018"/>
                </a:lnTo>
                <a:lnTo>
                  <a:pt x="252215" y="683514"/>
                </a:lnTo>
                <a:close/>
              </a:path>
              <a:path w="542925" h="696595">
                <a:moveTo>
                  <a:pt x="19056" y="525018"/>
                </a:moveTo>
                <a:lnTo>
                  <a:pt x="20574" y="525018"/>
                </a:lnTo>
                <a:lnTo>
                  <a:pt x="24384" y="512826"/>
                </a:lnTo>
                <a:lnTo>
                  <a:pt x="1120" y="512826"/>
                </a:lnTo>
                <a:lnTo>
                  <a:pt x="19056" y="525018"/>
                </a:lnTo>
                <a:close/>
              </a:path>
              <a:path w="542925" h="696595">
                <a:moveTo>
                  <a:pt x="267462" y="683514"/>
                </a:moveTo>
                <a:lnTo>
                  <a:pt x="275082" y="683514"/>
                </a:lnTo>
                <a:lnTo>
                  <a:pt x="271277" y="680923"/>
                </a:lnTo>
                <a:lnTo>
                  <a:pt x="267462" y="683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457200"/>
            <a:ext cx="198119" cy="260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3795" y="481076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Images taken from Gonzalez 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996" y="993139"/>
            <a:ext cx="482600" cy="73698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spc="-245" dirty="0">
                <a:solidFill>
                  <a:srgbClr val="330065"/>
                </a:solidFill>
                <a:latin typeface="Arial"/>
                <a:cs typeface="Arial"/>
              </a:rPr>
              <a:t>Image </a:t>
            </a:r>
            <a:r>
              <a:rPr sz="3600" b="1" spc="-280" dirty="0">
                <a:solidFill>
                  <a:srgbClr val="330065"/>
                </a:solidFill>
                <a:latin typeface="Arial"/>
                <a:cs typeface="Arial"/>
              </a:rPr>
              <a:t>Enhancement </a:t>
            </a:r>
            <a:r>
              <a:rPr sz="3600" b="1" spc="-330" dirty="0">
                <a:solidFill>
                  <a:srgbClr val="330065"/>
                </a:solidFill>
                <a:latin typeface="Arial"/>
                <a:cs typeface="Arial"/>
              </a:rPr>
              <a:t>Examples</a:t>
            </a:r>
            <a:r>
              <a:rPr sz="3600" b="1" spc="-5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315" dirty="0">
                <a:solidFill>
                  <a:srgbClr val="330065"/>
                </a:solidFill>
                <a:latin typeface="Arial"/>
                <a:cs typeface="Arial"/>
              </a:rPr>
              <a:t>(cont…)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963" y="708659"/>
            <a:ext cx="5519928" cy="8797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57200"/>
            <a:ext cx="198119" cy="260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3795" y="481076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Images taken from Gonzalez 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0667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50" dirty="0"/>
              <a:t>Spatial </a:t>
            </a:r>
            <a:r>
              <a:rPr sz="3900" spc="-70" dirty="0"/>
              <a:t>&amp; </a:t>
            </a:r>
            <a:r>
              <a:rPr sz="3900" spc="-320" dirty="0"/>
              <a:t>Frequency</a:t>
            </a:r>
            <a:r>
              <a:rPr sz="3900" spc="-335" dirty="0"/>
              <a:t> </a:t>
            </a:r>
            <a:r>
              <a:rPr sz="3900" spc="-325" dirty="0"/>
              <a:t>Domains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98703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indent="-635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latin typeface="Trebuchet MS"/>
                <a:cs typeface="Trebuchet MS"/>
              </a:rPr>
              <a:t>There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are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two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broad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categories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enhancement  </a:t>
            </a:r>
            <a:r>
              <a:rPr sz="2800" spc="-114" dirty="0">
                <a:latin typeface="Trebuchet MS"/>
                <a:cs typeface="Trebuchet MS"/>
              </a:rPr>
              <a:t>techniques</a:t>
            </a:r>
            <a:endParaRPr sz="2800">
              <a:latin typeface="Trebuchet MS"/>
              <a:cs typeface="Trebuchet MS"/>
            </a:endParaRPr>
          </a:p>
          <a:p>
            <a:pPr marL="704215" indent="-347345">
              <a:lnSpc>
                <a:spcPct val="100000"/>
              </a:lnSpc>
              <a:spcBef>
                <a:spcPts val="64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30" dirty="0">
                <a:latin typeface="Trebuchet MS"/>
                <a:cs typeface="Trebuchet MS"/>
              </a:rPr>
              <a:t>Spatial </a:t>
            </a:r>
            <a:r>
              <a:rPr sz="2600" spc="-90" dirty="0">
                <a:latin typeface="Trebuchet MS"/>
                <a:cs typeface="Trebuchet MS"/>
              </a:rPr>
              <a:t>domain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techniques</a:t>
            </a:r>
            <a:endParaRPr sz="2600">
              <a:latin typeface="Trebuchet MS"/>
              <a:cs typeface="Trebuchet MS"/>
            </a:endParaRPr>
          </a:p>
          <a:p>
            <a:pPr marL="1000125" lvl="1" indent="-294005">
              <a:lnSpc>
                <a:spcPct val="100000"/>
              </a:lnSpc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00760" algn="l"/>
              </a:tabLst>
            </a:pPr>
            <a:r>
              <a:rPr sz="2300" spc="-110" dirty="0">
                <a:latin typeface="Trebuchet MS"/>
                <a:cs typeface="Trebuchet MS"/>
              </a:rPr>
              <a:t>Direct </a:t>
            </a:r>
            <a:r>
              <a:rPr sz="2300" spc="-95" dirty="0">
                <a:latin typeface="Trebuchet MS"/>
                <a:cs typeface="Trebuchet MS"/>
              </a:rPr>
              <a:t>manipulation </a:t>
            </a:r>
            <a:r>
              <a:rPr sz="2300" spc="-90" dirty="0">
                <a:latin typeface="Trebuchet MS"/>
                <a:cs typeface="Trebuchet MS"/>
              </a:rPr>
              <a:t>of </a:t>
            </a:r>
            <a:r>
              <a:rPr sz="2300" spc="-105" dirty="0">
                <a:latin typeface="Trebuchet MS"/>
                <a:cs typeface="Trebuchet MS"/>
              </a:rPr>
              <a:t>image </a:t>
            </a:r>
            <a:r>
              <a:rPr sz="2300" spc="-114" dirty="0">
                <a:latin typeface="Trebuchet MS"/>
                <a:cs typeface="Trebuchet MS"/>
              </a:rPr>
              <a:t>pixels </a:t>
            </a:r>
            <a:r>
              <a:rPr sz="2300" spc="-110" dirty="0">
                <a:latin typeface="Trebuchet MS"/>
                <a:cs typeface="Trebuchet MS"/>
              </a:rPr>
              <a:t>(intensity</a:t>
            </a:r>
            <a:r>
              <a:rPr sz="2300" spc="-409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values)</a:t>
            </a:r>
            <a:endParaRPr sz="2300">
              <a:latin typeface="Trebuchet MS"/>
              <a:cs typeface="Trebuchet MS"/>
            </a:endParaRPr>
          </a:p>
          <a:p>
            <a:pPr marL="704215" indent="-347345">
              <a:lnSpc>
                <a:spcPct val="100000"/>
              </a:lnSpc>
              <a:spcBef>
                <a:spcPts val="60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20" dirty="0">
                <a:latin typeface="Trebuchet MS"/>
                <a:cs typeface="Trebuchet MS"/>
              </a:rPr>
              <a:t>Frequency </a:t>
            </a:r>
            <a:r>
              <a:rPr sz="2600" spc="-90" dirty="0">
                <a:latin typeface="Trebuchet MS"/>
                <a:cs typeface="Trebuchet MS"/>
              </a:rPr>
              <a:t>domain</a:t>
            </a:r>
            <a:r>
              <a:rPr sz="2600" spc="-26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techniques</a:t>
            </a:r>
            <a:endParaRPr sz="2600">
              <a:latin typeface="Trebuchet MS"/>
              <a:cs typeface="Trebuchet MS"/>
            </a:endParaRPr>
          </a:p>
          <a:p>
            <a:pPr marL="1000125" marR="5080" lvl="1" indent="-294005">
              <a:lnSpc>
                <a:spcPct val="100000"/>
              </a:lnSpc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00760" algn="l"/>
              </a:tabLst>
            </a:pPr>
            <a:r>
              <a:rPr sz="2300" spc="-65" dirty="0">
                <a:latin typeface="Trebuchet MS"/>
                <a:cs typeface="Trebuchet MS"/>
              </a:rPr>
              <a:t>Manipulation</a:t>
            </a:r>
            <a:r>
              <a:rPr sz="2300" spc="-14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of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Fourier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transform</a:t>
            </a:r>
            <a:r>
              <a:rPr sz="2300" spc="-15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or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wavelet</a:t>
            </a:r>
            <a:r>
              <a:rPr sz="2300" spc="-15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transform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of  </a:t>
            </a:r>
            <a:r>
              <a:rPr sz="2300" spc="-85" dirty="0">
                <a:latin typeface="Trebuchet MS"/>
                <a:cs typeface="Trebuchet MS"/>
              </a:rPr>
              <a:t>an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image</a:t>
            </a:r>
            <a:endParaRPr sz="2300">
              <a:latin typeface="Trebuchet MS"/>
              <a:cs typeface="Trebuchet MS"/>
            </a:endParaRPr>
          </a:p>
          <a:p>
            <a:pPr marL="12700" marR="2745105">
              <a:lnSpc>
                <a:spcPts val="4029"/>
              </a:lnSpc>
              <a:spcBef>
                <a:spcPts val="215"/>
              </a:spcBef>
            </a:pPr>
            <a:r>
              <a:rPr sz="2800" spc="-140" dirty="0">
                <a:latin typeface="Trebuchet MS"/>
                <a:cs typeface="Trebuchet MS"/>
              </a:rPr>
              <a:t>First </a:t>
            </a:r>
            <a:r>
              <a:rPr sz="2800" spc="-135" dirty="0">
                <a:latin typeface="Trebuchet MS"/>
                <a:cs typeface="Trebuchet MS"/>
              </a:rPr>
              <a:t>spatial </a:t>
            </a:r>
            <a:r>
              <a:rPr sz="2800" spc="-95" dirty="0">
                <a:latin typeface="Trebuchet MS"/>
                <a:cs typeface="Trebuchet MS"/>
              </a:rPr>
              <a:t>domain </a:t>
            </a:r>
            <a:r>
              <a:rPr sz="2800" spc="-114" dirty="0">
                <a:latin typeface="Trebuchet MS"/>
                <a:cs typeface="Trebuchet MS"/>
              </a:rPr>
              <a:t>techniques  </a:t>
            </a:r>
            <a:r>
              <a:rPr sz="2800" spc="-185" dirty="0">
                <a:latin typeface="Trebuchet MS"/>
                <a:cs typeface="Trebuchet MS"/>
              </a:rPr>
              <a:t>Later: </a:t>
            </a:r>
            <a:r>
              <a:rPr sz="2800" spc="-125" dirty="0">
                <a:latin typeface="Trebuchet MS"/>
                <a:cs typeface="Trebuchet MS"/>
              </a:rPr>
              <a:t>frequency </a:t>
            </a:r>
            <a:r>
              <a:rPr sz="2800" spc="-95" dirty="0">
                <a:latin typeface="Trebuchet MS"/>
                <a:cs typeface="Trebuchet MS"/>
              </a:rPr>
              <a:t>domain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techniques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11784"/>
            <a:ext cx="3096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345" dirty="0"/>
              <a:t>is </a:t>
            </a:r>
            <a:r>
              <a:rPr sz="3600" spc="-225" dirty="0"/>
              <a:t>a</a:t>
            </a:r>
            <a:r>
              <a:rPr sz="3600" spc="-150" dirty="0"/>
              <a:t> </a:t>
            </a:r>
            <a:r>
              <a:rPr sz="3600" spc="-229" dirty="0"/>
              <a:t>Filter?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533093"/>
            <a:ext cx="8035925" cy="14522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35" dirty="0">
                <a:latin typeface="Trebuchet MS"/>
                <a:cs typeface="Trebuchet MS"/>
              </a:rPr>
              <a:t>Capabilities </a:t>
            </a:r>
            <a:r>
              <a:rPr sz="2600" spc="-100" dirty="0">
                <a:latin typeface="Trebuchet MS"/>
                <a:cs typeface="Trebuchet MS"/>
              </a:rPr>
              <a:t>of point </a:t>
            </a:r>
            <a:r>
              <a:rPr sz="2600" spc="-95" dirty="0">
                <a:latin typeface="Trebuchet MS"/>
                <a:cs typeface="Trebuchet MS"/>
              </a:rPr>
              <a:t>operations </a:t>
            </a:r>
            <a:r>
              <a:rPr sz="2600" spc="-125" dirty="0">
                <a:latin typeface="Trebuchet MS"/>
                <a:cs typeface="Trebuchet MS"/>
              </a:rPr>
              <a:t>are</a:t>
            </a:r>
            <a:r>
              <a:rPr sz="2600" spc="-475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limited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b="1" spc="-165" dirty="0">
                <a:solidFill>
                  <a:srgbClr val="00B0F0"/>
                </a:solidFill>
                <a:latin typeface="Arial"/>
                <a:cs typeface="Arial"/>
              </a:rPr>
              <a:t>Filters: </a:t>
            </a:r>
            <a:r>
              <a:rPr sz="2600" spc="-105" dirty="0">
                <a:latin typeface="Trebuchet MS"/>
                <a:cs typeface="Trebuchet MS"/>
              </a:rPr>
              <a:t>combine </a:t>
            </a:r>
            <a:r>
              <a:rPr sz="2600" b="1" spc="-175" dirty="0">
                <a:solidFill>
                  <a:srgbClr val="00B0F0"/>
                </a:solidFill>
                <a:latin typeface="Arial"/>
                <a:cs typeface="Arial"/>
              </a:rPr>
              <a:t>pixel’s </a:t>
            </a:r>
            <a:r>
              <a:rPr sz="2600" b="1" spc="-165" dirty="0">
                <a:solidFill>
                  <a:srgbClr val="00B0F0"/>
                </a:solidFill>
                <a:latin typeface="Arial"/>
                <a:cs typeface="Arial"/>
              </a:rPr>
              <a:t>value </a:t>
            </a:r>
            <a:r>
              <a:rPr sz="2600" b="1" spc="-225" dirty="0">
                <a:latin typeface="Arial"/>
                <a:cs typeface="Arial"/>
              </a:rPr>
              <a:t>+ </a:t>
            </a:r>
            <a:r>
              <a:rPr sz="2600" b="1" spc="-210" dirty="0">
                <a:solidFill>
                  <a:srgbClr val="00B0F0"/>
                </a:solidFill>
                <a:latin typeface="Arial"/>
                <a:cs typeface="Arial"/>
              </a:rPr>
              <a:t>values </a:t>
            </a:r>
            <a:r>
              <a:rPr sz="2600" b="1" spc="-120" dirty="0">
                <a:solidFill>
                  <a:srgbClr val="00B0F0"/>
                </a:solidFill>
                <a:latin typeface="Arial"/>
                <a:cs typeface="Arial"/>
              </a:rPr>
              <a:t>of</a:t>
            </a:r>
            <a:r>
              <a:rPr sz="2600" b="1" spc="9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600" b="1" spc="-210" dirty="0">
                <a:solidFill>
                  <a:srgbClr val="00B0F0"/>
                </a:solidFill>
                <a:latin typeface="Arial"/>
                <a:cs typeface="Arial"/>
              </a:rPr>
              <a:t>neighbors</a:t>
            </a:r>
            <a:endParaRPr sz="2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b="1" spc="-285" dirty="0">
                <a:solidFill>
                  <a:srgbClr val="00B0F0"/>
                </a:solidFill>
                <a:latin typeface="Arial"/>
                <a:cs typeface="Arial"/>
              </a:rPr>
              <a:t>E.g </a:t>
            </a:r>
            <a:r>
              <a:rPr sz="2600" b="1" spc="-160" dirty="0">
                <a:solidFill>
                  <a:srgbClr val="00B0F0"/>
                </a:solidFill>
                <a:latin typeface="Arial"/>
                <a:cs typeface="Arial"/>
              </a:rPr>
              <a:t>blurring: </a:t>
            </a:r>
            <a:r>
              <a:rPr sz="2600" spc="-105" dirty="0">
                <a:latin typeface="Trebuchet MS"/>
                <a:cs typeface="Trebuchet MS"/>
              </a:rPr>
              <a:t>Compute </a:t>
            </a:r>
            <a:r>
              <a:rPr sz="2600" spc="-120" dirty="0">
                <a:latin typeface="Trebuchet MS"/>
                <a:cs typeface="Trebuchet MS"/>
              </a:rPr>
              <a:t>average </a:t>
            </a:r>
            <a:r>
              <a:rPr sz="2600" spc="-114" dirty="0">
                <a:latin typeface="Trebuchet MS"/>
                <a:cs typeface="Trebuchet MS"/>
              </a:rPr>
              <a:t>intensity </a:t>
            </a:r>
            <a:r>
              <a:rPr sz="2600" spc="-100" dirty="0">
                <a:latin typeface="Trebuchet MS"/>
                <a:cs typeface="Trebuchet MS"/>
              </a:rPr>
              <a:t>of </a:t>
            </a:r>
            <a:r>
              <a:rPr sz="2600" spc="-125" dirty="0">
                <a:latin typeface="Trebuchet MS"/>
                <a:cs typeface="Trebuchet MS"/>
              </a:rPr>
              <a:t>block </a:t>
            </a:r>
            <a:r>
              <a:rPr sz="2600" spc="-100" dirty="0">
                <a:latin typeface="Trebuchet MS"/>
                <a:cs typeface="Trebuchet MS"/>
              </a:rPr>
              <a:t>of</a:t>
            </a:r>
            <a:r>
              <a:rPr sz="2600" spc="-37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pixels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502" y="5007023"/>
            <a:ext cx="8003540" cy="138112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95" dirty="0">
                <a:latin typeface="Trebuchet MS"/>
                <a:cs typeface="Trebuchet MS"/>
              </a:rPr>
              <a:t>Combining </a:t>
            </a:r>
            <a:r>
              <a:rPr sz="2600" spc="-125" dirty="0">
                <a:latin typeface="Trebuchet MS"/>
                <a:cs typeface="Trebuchet MS"/>
              </a:rPr>
              <a:t>multiple </a:t>
            </a:r>
            <a:r>
              <a:rPr sz="2600" spc="-130" dirty="0">
                <a:latin typeface="Trebuchet MS"/>
                <a:cs typeface="Trebuchet MS"/>
              </a:rPr>
              <a:t>pixels </a:t>
            </a:r>
            <a:r>
              <a:rPr sz="2600" spc="-105" dirty="0">
                <a:latin typeface="Trebuchet MS"/>
                <a:cs typeface="Trebuchet MS"/>
              </a:rPr>
              <a:t>needed for</a:t>
            </a:r>
            <a:r>
              <a:rPr sz="2600" spc="-59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certain </a:t>
            </a:r>
            <a:r>
              <a:rPr sz="2600" spc="-110" dirty="0">
                <a:latin typeface="Trebuchet MS"/>
                <a:cs typeface="Trebuchet MS"/>
              </a:rPr>
              <a:t>operations:</a:t>
            </a:r>
            <a:endParaRPr sz="26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14" dirty="0">
                <a:latin typeface="Trebuchet MS"/>
                <a:cs typeface="Trebuchet MS"/>
              </a:rPr>
              <a:t>Blurring,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Smoothing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0" dirty="0">
                <a:latin typeface="Trebuchet MS"/>
                <a:cs typeface="Trebuchet MS"/>
              </a:rPr>
              <a:t>Sharpening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2874" y="3233250"/>
            <a:ext cx="4759717" cy="174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13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225" dirty="0"/>
              <a:t>Point </a:t>
            </a:r>
            <a:r>
              <a:rPr sz="3600" spc="-240" dirty="0"/>
              <a:t>Operations </a:t>
            </a:r>
            <a:r>
              <a:rPr sz="3600" spc="-250" dirty="0"/>
              <a:t>Can’t</a:t>
            </a:r>
            <a:r>
              <a:rPr sz="3600" spc="-120" dirty="0"/>
              <a:t> </a:t>
            </a:r>
            <a:r>
              <a:rPr sz="3600" spc="-305" dirty="0"/>
              <a:t>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337692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0" dirty="0">
                <a:latin typeface="Trebuchet MS"/>
                <a:cs typeface="Trebuchet MS"/>
              </a:rPr>
              <a:t>Example: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sharpening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7765" y="3078479"/>
            <a:ext cx="7742674" cy="371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13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225" dirty="0"/>
              <a:t>Point </a:t>
            </a:r>
            <a:r>
              <a:rPr sz="3600" spc="-240" dirty="0"/>
              <a:t>Operations </a:t>
            </a:r>
            <a:r>
              <a:rPr sz="3600" spc="-250" dirty="0"/>
              <a:t>Can’t</a:t>
            </a:r>
            <a:r>
              <a:rPr sz="3600" spc="-120" dirty="0"/>
              <a:t> </a:t>
            </a:r>
            <a:r>
              <a:rPr sz="3600" spc="-305" dirty="0"/>
              <a:t>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4908"/>
            <a:ext cx="7670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14" dirty="0">
                <a:latin typeface="Trebuchet MS"/>
                <a:cs typeface="Trebuchet MS"/>
              </a:rPr>
              <a:t>Other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cool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55" dirty="0">
                <a:latin typeface="Trebuchet MS"/>
                <a:cs typeface="Trebuchet MS"/>
              </a:rPr>
              <a:t>artistic</a:t>
            </a:r>
            <a:r>
              <a:rPr sz="3000" spc="-250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patterns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by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combining</a:t>
            </a:r>
            <a:r>
              <a:rPr sz="3000" spc="-245" dirty="0">
                <a:latin typeface="Trebuchet MS"/>
                <a:cs typeface="Trebuchet MS"/>
              </a:rPr>
              <a:t> </a:t>
            </a:r>
            <a:r>
              <a:rPr sz="3000" spc="-145" dirty="0">
                <a:latin typeface="Trebuchet MS"/>
                <a:cs typeface="Trebuchet MS"/>
              </a:rPr>
              <a:t>pixels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3124199"/>
            <a:ext cx="8060215" cy="380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700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Linear </a:t>
            </a:r>
            <a:r>
              <a:rPr sz="3600" spc="-265" dirty="0"/>
              <a:t>Histogram</a:t>
            </a:r>
            <a:r>
              <a:rPr sz="3600" spc="-114" dirty="0"/>
              <a:t> </a:t>
            </a:r>
            <a:r>
              <a:rPr sz="3600" spc="-240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9089" y="2078227"/>
            <a:ext cx="8713470" cy="1769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665480" indent="-342265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6235" algn="l"/>
              </a:tabLst>
            </a:pPr>
            <a:r>
              <a:rPr sz="2600" spc="-100" dirty="0">
                <a:latin typeface="Trebuchet MS"/>
                <a:cs typeface="Trebuchet MS"/>
              </a:rPr>
              <a:t>Histogram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cannot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made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exactly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flat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335" dirty="0">
                <a:latin typeface="Trebuchet MS"/>
                <a:cs typeface="Trebuchet MS"/>
              </a:rPr>
              <a:t>–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peaks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cannot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be  </a:t>
            </a:r>
            <a:r>
              <a:rPr sz="2600" spc="-114" dirty="0">
                <a:latin typeface="Trebuchet MS"/>
                <a:cs typeface="Trebuchet MS"/>
              </a:rPr>
              <a:t>increased </a:t>
            </a:r>
            <a:r>
              <a:rPr sz="2600" spc="-70" dirty="0">
                <a:latin typeface="Trebuchet MS"/>
                <a:cs typeface="Trebuchet MS"/>
              </a:rPr>
              <a:t>or </a:t>
            </a:r>
            <a:r>
              <a:rPr sz="2600" spc="-114" dirty="0">
                <a:latin typeface="Trebuchet MS"/>
                <a:cs typeface="Trebuchet MS"/>
              </a:rPr>
              <a:t>decreased </a:t>
            </a:r>
            <a:r>
              <a:rPr sz="2600" spc="-95" dirty="0">
                <a:latin typeface="Trebuchet MS"/>
                <a:cs typeface="Trebuchet MS"/>
              </a:rPr>
              <a:t>by </a:t>
            </a:r>
            <a:r>
              <a:rPr sz="2600" spc="-100" dirty="0">
                <a:latin typeface="Trebuchet MS"/>
                <a:cs typeface="Trebuchet MS"/>
              </a:rPr>
              <a:t>point</a:t>
            </a:r>
            <a:r>
              <a:rPr sz="2600" spc="-56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operations.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2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6235" algn="l"/>
              </a:tabLst>
            </a:pPr>
            <a:r>
              <a:rPr sz="2600" spc="-110" dirty="0">
                <a:latin typeface="Trebuchet MS"/>
                <a:cs typeface="Trebuchet MS"/>
              </a:rPr>
              <a:t>Following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point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operation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makes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histogram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as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flat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as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possible:  </a:t>
            </a:r>
            <a:r>
              <a:rPr sz="2600" spc="-95" dirty="0">
                <a:latin typeface="Trebuchet MS"/>
                <a:cs typeface="Trebuchet MS"/>
              </a:rPr>
              <a:t>(assuming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i="1" spc="240" dirty="0">
                <a:latin typeface="Trebuchet MS"/>
                <a:cs typeface="Trebuchet MS"/>
              </a:rPr>
              <a:t>M</a:t>
            </a:r>
            <a:r>
              <a:rPr sz="2600" i="1" spc="-195" dirty="0">
                <a:latin typeface="Trebuchet MS"/>
                <a:cs typeface="Trebuchet MS"/>
              </a:rPr>
              <a:t> </a:t>
            </a:r>
            <a:r>
              <a:rPr sz="2600" i="1" spc="-180" dirty="0">
                <a:latin typeface="Trebuchet MS"/>
                <a:cs typeface="Trebuchet MS"/>
              </a:rPr>
              <a:t>x</a:t>
            </a:r>
            <a:r>
              <a:rPr sz="2600" i="1" spc="-200" dirty="0">
                <a:latin typeface="Trebuchet MS"/>
                <a:cs typeface="Trebuchet MS"/>
              </a:rPr>
              <a:t> </a:t>
            </a:r>
            <a:r>
              <a:rPr sz="2600" i="1" spc="15" dirty="0">
                <a:latin typeface="Trebuchet MS"/>
                <a:cs typeface="Trebuchet MS"/>
              </a:rPr>
              <a:t>N</a:t>
            </a:r>
            <a:r>
              <a:rPr sz="2600" i="1" spc="-20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image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and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pixels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range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75" dirty="0">
                <a:latin typeface="Trebuchet MS"/>
                <a:cs typeface="Trebuchet MS"/>
              </a:rPr>
              <a:t>[0,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i="1" spc="-150" dirty="0">
                <a:latin typeface="Trebuchet MS"/>
                <a:cs typeface="Trebuchet MS"/>
              </a:rPr>
              <a:t>K</a:t>
            </a:r>
            <a:r>
              <a:rPr sz="2600" i="1" spc="-200" dirty="0">
                <a:latin typeface="Trebuchet MS"/>
                <a:cs typeface="Trebuchet MS"/>
              </a:rPr>
              <a:t> </a:t>
            </a:r>
            <a:r>
              <a:rPr sz="2600" i="1" spc="-160" dirty="0">
                <a:latin typeface="Trebuchet MS"/>
                <a:cs typeface="Trebuchet MS"/>
              </a:rPr>
              <a:t>‐</a:t>
            </a:r>
            <a:r>
              <a:rPr sz="2600" i="1" spc="-19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1])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6196" y="4430447"/>
            <a:ext cx="4423157" cy="2594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285" y="5070565"/>
            <a:ext cx="2449045" cy="59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0102" y="6297421"/>
            <a:ext cx="32442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Cumulative Histogram: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Σ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how many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times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occurs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7855" y="5486400"/>
            <a:ext cx="169545" cy="786765"/>
          </a:xfrm>
          <a:custGeom>
            <a:avLst/>
            <a:gdLst/>
            <a:ahLst/>
            <a:cxnLst/>
            <a:rect l="l" t="t" r="r" b="b"/>
            <a:pathLst>
              <a:path w="169544" h="786764">
                <a:moveTo>
                  <a:pt x="129622" y="55298"/>
                </a:moveTo>
                <a:lnTo>
                  <a:pt x="122754" y="38209"/>
                </a:lnTo>
                <a:lnTo>
                  <a:pt x="111284" y="52350"/>
                </a:lnTo>
                <a:lnTo>
                  <a:pt x="0" y="783336"/>
                </a:lnTo>
                <a:lnTo>
                  <a:pt x="19050" y="786384"/>
                </a:lnTo>
                <a:lnTo>
                  <a:pt x="129622" y="55298"/>
                </a:lnTo>
                <a:close/>
              </a:path>
              <a:path w="169544" h="786764">
                <a:moveTo>
                  <a:pt x="169163" y="102108"/>
                </a:moveTo>
                <a:lnTo>
                  <a:pt x="166877" y="97536"/>
                </a:lnTo>
                <a:lnTo>
                  <a:pt x="128777" y="0"/>
                </a:lnTo>
                <a:lnTo>
                  <a:pt x="63245" y="81534"/>
                </a:lnTo>
                <a:lnTo>
                  <a:pt x="59435" y="86106"/>
                </a:lnTo>
                <a:lnTo>
                  <a:pt x="60197" y="91440"/>
                </a:lnTo>
                <a:lnTo>
                  <a:pt x="64007" y="95250"/>
                </a:lnTo>
                <a:lnTo>
                  <a:pt x="68579" y="98298"/>
                </a:lnTo>
                <a:lnTo>
                  <a:pt x="74675" y="97536"/>
                </a:lnTo>
                <a:lnTo>
                  <a:pt x="77723" y="93726"/>
                </a:lnTo>
                <a:lnTo>
                  <a:pt x="111284" y="52350"/>
                </a:lnTo>
                <a:lnTo>
                  <a:pt x="116585" y="17526"/>
                </a:lnTo>
                <a:lnTo>
                  <a:pt x="134873" y="20574"/>
                </a:lnTo>
                <a:lnTo>
                  <a:pt x="134873" y="68367"/>
                </a:lnTo>
                <a:lnTo>
                  <a:pt x="149351" y="104394"/>
                </a:lnTo>
                <a:lnTo>
                  <a:pt x="151637" y="109728"/>
                </a:lnTo>
                <a:lnTo>
                  <a:pt x="156971" y="112014"/>
                </a:lnTo>
                <a:lnTo>
                  <a:pt x="161543" y="109728"/>
                </a:lnTo>
                <a:lnTo>
                  <a:pt x="166877" y="108204"/>
                </a:lnTo>
                <a:lnTo>
                  <a:pt x="169163" y="102108"/>
                </a:lnTo>
                <a:close/>
              </a:path>
              <a:path w="169544" h="786764">
                <a:moveTo>
                  <a:pt x="134873" y="20574"/>
                </a:moveTo>
                <a:lnTo>
                  <a:pt x="116585" y="17526"/>
                </a:lnTo>
                <a:lnTo>
                  <a:pt x="111284" y="52350"/>
                </a:lnTo>
                <a:lnTo>
                  <a:pt x="116585" y="45813"/>
                </a:lnTo>
                <a:lnTo>
                  <a:pt x="116585" y="22860"/>
                </a:lnTo>
                <a:lnTo>
                  <a:pt x="133349" y="25146"/>
                </a:lnTo>
                <a:lnTo>
                  <a:pt x="133349" y="30650"/>
                </a:lnTo>
                <a:lnTo>
                  <a:pt x="134873" y="20574"/>
                </a:lnTo>
                <a:close/>
              </a:path>
              <a:path w="169544" h="786764">
                <a:moveTo>
                  <a:pt x="133349" y="25146"/>
                </a:moveTo>
                <a:lnTo>
                  <a:pt x="116585" y="22860"/>
                </a:lnTo>
                <a:lnTo>
                  <a:pt x="122754" y="38209"/>
                </a:lnTo>
                <a:lnTo>
                  <a:pt x="133349" y="25146"/>
                </a:lnTo>
                <a:close/>
              </a:path>
              <a:path w="169544" h="786764">
                <a:moveTo>
                  <a:pt x="122754" y="38209"/>
                </a:moveTo>
                <a:lnTo>
                  <a:pt x="116585" y="22860"/>
                </a:lnTo>
                <a:lnTo>
                  <a:pt x="116585" y="45813"/>
                </a:lnTo>
                <a:lnTo>
                  <a:pt x="122754" y="38209"/>
                </a:lnTo>
                <a:close/>
              </a:path>
              <a:path w="169544" h="786764">
                <a:moveTo>
                  <a:pt x="133349" y="30650"/>
                </a:moveTo>
                <a:lnTo>
                  <a:pt x="133349" y="25146"/>
                </a:lnTo>
                <a:lnTo>
                  <a:pt x="122754" y="38209"/>
                </a:lnTo>
                <a:lnTo>
                  <a:pt x="129622" y="55298"/>
                </a:lnTo>
                <a:lnTo>
                  <a:pt x="133349" y="30650"/>
                </a:lnTo>
                <a:close/>
              </a:path>
              <a:path w="169544" h="786764">
                <a:moveTo>
                  <a:pt x="134873" y="68367"/>
                </a:moveTo>
                <a:lnTo>
                  <a:pt x="134873" y="20574"/>
                </a:lnTo>
                <a:lnTo>
                  <a:pt x="129622" y="55298"/>
                </a:lnTo>
                <a:lnTo>
                  <a:pt x="134873" y="683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901" y="4141724"/>
            <a:ext cx="2477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Point operation that returns  Linear equalized value of</a:t>
            </a:r>
            <a:r>
              <a:rPr sz="16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9007" y="4699253"/>
            <a:ext cx="110489" cy="559435"/>
          </a:xfrm>
          <a:custGeom>
            <a:avLst/>
            <a:gdLst/>
            <a:ahLst/>
            <a:cxnLst/>
            <a:rect l="l" t="t" r="r" b="b"/>
            <a:pathLst>
              <a:path w="110489" h="559435">
                <a:moveTo>
                  <a:pt x="55554" y="520595"/>
                </a:moveTo>
                <a:lnTo>
                  <a:pt x="19050" y="458724"/>
                </a:lnTo>
                <a:lnTo>
                  <a:pt x="16764" y="454151"/>
                </a:lnTo>
                <a:lnTo>
                  <a:pt x="10668" y="452628"/>
                </a:lnTo>
                <a:lnTo>
                  <a:pt x="6096" y="455675"/>
                </a:lnTo>
                <a:lnTo>
                  <a:pt x="1524" y="457962"/>
                </a:lnTo>
                <a:lnTo>
                  <a:pt x="0" y="464058"/>
                </a:lnTo>
                <a:lnTo>
                  <a:pt x="3048" y="468630"/>
                </a:lnTo>
                <a:lnTo>
                  <a:pt x="45719" y="542223"/>
                </a:lnTo>
                <a:lnTo>
                  <a:pt x="45719" y="540258"/>
                </a:lnTo>
                <a:lnTo>
                  <a:pt x="47243" y="540258"/>
                </a:lnTo>
                <a:lnTo>
                  <a:pt x="47243" y="534924"/>
                </a:lnTo>
                <a:lnTo>
                  <a:pt x="55554" y="520595"/>
                </a:lnTo>
                <a:close/>
              </a:path>
              <a:path w="110489" h="559435">
                <a:moveTo>
                  <a:pt x="64769" y="504706"/>
                </a:moveTo>
                <a:lnTo>
                  <a:pt x="64769" y="0"/>
                </a:lnTo>
                <a:lnTo>
                  <a:pt x="45719" y="0"/>
                </a:lnTo>
                <a:lnTo>
                  <a:pt x="45719" y="503927"/>
                </a:lnTo>
                <a:lnTo>
                  <a:pt x="55554" y="520595"/>
                </a:lnTo>
                <a:lnTo>
                  <a:pt x="64769" y="504706"/>
                </a:lnTo>
                <a:close/>
              </a:path>
              <a:path w="110489" h="559435">
                <a:moveTo>
                  <a:pt x="64769" y="543537"/>
                </a:moveTo>
                <a:lnTo>
                  <a:pt x="64769" y="540258"/>
                </a:lnTo>
                <a:lnTo>
                  <a:pt x="45719" y="540258"/>
                </a:lnTo>
                <a:lnTo>
                  <a:pt x="45719" y="542223"/>
                </a:lnTo>
                <a:lnTo>
                  <a:pt x="55625" y="559308"/>
                </a:lnTo>
                <a:lnTo>
                  <a:pt x="64769" y="543537"/>
                </a:lnTo>
                <a:close/>
              </a:path>
              <a:path w="110489" h="559435">
                <a:moveTo>
                  <a:pt x="64008" y="534924"/>
                </a:moveTo>
                <a:lnTo>
                  <a:pt x="55554" y="520595"/>
                </a:lnTo>
                <a:lnTo>
                  <a:pt x="47243" y="534924"/>
                </a:lnTo>
                <a:lnTo>
                  <a:pt x="64008" y="534924"/>
                </a:lnTo>
                <a:close/>
              </a:path>
              <a:path w="110489" h="559435">
                <a:moveTo>
                  <a:pt x="64008" y="540258"/>
                </a:moveTo>
                <a:lnTo>
                  <a:pt x="64008" y="534924"/>
                </a:lnTo>
                <a:lnTo>
                  <a:pt x="47243" y="534924"/>
                </a:lnTo>
                <a:lnTo>
                  <a:pt x="47243" y="540258"/>
                </a:lnTo>
                <a:lnTo>
                  <a:pt x="64008" y="540258"/>
                </a:lnTo>
                <a:close/>
              </a:path>
              <a:path w="110489" h="559435">
                <a:moveTo>
                  <a:pt x="110490" y="464058"/>
                </a:moveTo>
                <a:lnTo>
                  <a:pt x="108966" y="457962"/>
                </a:lnTo>
                <a:lnTo>
                  <a:pt x="104393" y="455675"/>
                </a:lnTo>
                <a:lnTo>
                  <a:pt x="99822" y="452628"/>
                </a:lnTo>
                <a:lnTo>
                  <a:pt x="94487" y="454151"/>
                </a:lnTo>
                <a:lnTo>
                  <a:pt x="91440" y="458724"/>
                </a:lnTo>
                <a:lnTo>
                  <a:pt x="55554" y="520595"/>
                </a:lnTo>
                <a:lnTo>
                  <a:pt x="64008" y="534924"/>
                </a:lnTo>
                <a:lnTo>
                  <a:pt x="64008" y="540258"/>
                </a:lnTo>
                <a:lnTo>
                  <a:pt x="64769" y="540258"/>
                </a:lnTo>
                <a:lnTo>
                  <a:pt x="64769" y="543537"/>
                </a:lnTo>
                <a:lnTo>
                  <a:pt x="108204" y="468630"/>
                </a:lnTo>
                <a:lnTo>
                  <a:pt x="110490" y="4640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1239265"/>
            <a:ext cx="4537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80" dirty="0">
                <a:solidFill>
                  <a:srgbClr val="330065"/>
                </a:solidFill>
                <a:latin typeface="Arial"/>
                <a:cs typeface="Arial"/>
              </a:rPr>
              <a:t>Definition: </a:t>
            </a:r>
            <a:r>
              <a:rPr sz="3600" b="1" spc="-229" dirty="0">
                <a:solidFill>
                  <a:srgbClr val="330065"/>
                </a:solidFill>
                <a:latin typeface="Arial"/>
                <a:cs typeface="Arial"/>
              </a:rPr>
              <a:t>Spatial</a:t>
            </a:r>
            <a:r>
              <a:rPr sz="3600" b="1" spc="-19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180" dirty="0">
                <a:solidFill>
                  <a:srgbClr val="330065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336" y="2305996"/>
            <a:ext cx="7415700" cy="1261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902" y="2299208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4576" y="4263898"/>
            <a:ext cx="5856588" cy="2635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2325" y="2262390"/>
            <a:ext cx="3657600" cy="3095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689864"/>
            <a:ext cx="6192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Example: Average </a:t>
            </a:r>
            <a:r>
              <a:rPr sz="3600" spc="-114" dirty="0"/>
              <a:t>(Mean) </a:t>
            </a:r>
            <a:r>
              <a:rPr sz="3600" spc="-165" dirty="0"/>
              <a:t>of </a:t>
            </a:r>
            <a:r>
              <a:rPr sz="3600" spc="-235" dirty="0"/>
              <a:t>3x3  </a:t>
            </a:r>
            <a:r>
              <a:rPr sz="3600" spc="-254" dirty="0"/>
              <a:t>Neighborhood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895600" y="3312414"/>
            <a:ext cx="2515870" cy="110489"/>
          </a:xfrm>
          <a:custGeom>
            <a:avLst/>
            <a:gdLst/>
            <a:ahLst/>
            <a:cxnLst/>
            <a:rect l="l" t="t" r="r" b="b"/>
            <a:pathLst>
              <a:path w="2515870" h="110489">
                <a:moveTo>
                  <a:pt x="2476649" y="54935"/>
                </a:moveTo>
                <a:lnTo>
                  <a:pt x="2460760" y="45720"/>
                </a:lnTo>
                <a:lnTo>
                  <a:pt x="0" y="45720"/>
                </a:lnTo>
                <a:lnTo>
                  <a:pt x="0" y="64770"/>
                </a:lnTo>
                <a:lnTo>
                  <a:pt x="2459981" y="64770"/>
                </a:lnTo>
                <a:lnTo>
                  <a:pt x="2476649" y="54935"/>
                </a:lnTo>
                <a:close/>
              </a:path>
              <a:path w="2515870" h="110489">
                <a:moveTo>
                  <a:pt x="2515361" y="54863"/>
                </a:moveTo>
                <a:lnTo>
                  <a:pt x="2424684" y="2286"/>
                </a:lnTo>
                <a:lnTo>
                  <a:pt x="2420111" y="0"/>
                </a:lnTo>
                <a:lnTo>
                  <a:pt x="2414015" y="1524"/>
                </a:lnTo>
                <a:lnTo>
                  <a:pt x="2411729" y="6096"/>
                </a:lnTo>
                <a:lnTo>
                  <a:pt x="2408682" y="10668"/>
                </a:lnTo>
                <a:lnTo>
                  <a:pt x="2410205" y="16001"/>
                </a:lnTo>
                <a:lnTo>
                  <a:pt x="2414777" y="19050"/>
                </a:lnTo>
                <a:lnTo>
                  <a:pt x="2460760" y="45720"/>
                </a:lnTo>
                <a:lnTo>
                  <a:pt x="2496311" y="45720"/>
                </a:lnTo>
                <a:lnTo>
                  <a:pt x="2496311" y="65909"/>
                </a:lnTo>
                <a:lnTo>
                  <a:pt x="2515361" y="54863"/>
                </a:lnTo>
                <a:close/>
              </a:path>
              <a:path w="2515870" h="110489">
                <a:moveTo>
                  <a:pt x="2496311" y="65909"/>
                </a:moveTo>
                <a:lnTo>
                  <a:pt x="2496311" y="64770"/>
                </a:lnTo>
                <a:lnTo>
                  <a:pt x="2459981" y="64770"/>
                </a:lnTo>
                <a:lnTo>
                  <a:pt x="2414777" y="91439"/>
                </a:lnTo>
                <a:lnTo>
                  <a:pt x="2410205" y="93725"/>
                </a:lnTo>
                <a:lnTo>
                  <a:pt x="2408682" y="99822"/>
                </a:lnTo>
                <a:lnTo>
                  <a:pt x="2411729" y="104394"/>
                </a:lnTo>
                <a:lnTo>
                  <a:pt x="2414015" y="108965"/>
                </a:lnTo>
                <a:lnTo>
                  <a:pt x="2420111" y="110489"/>
                </a:lnTo>
                <a:lnTo>
                  <a:pt x="2424684" y="107441"/>
                </a:lnTo>
                <a:lnTo>
                  <a:pt x="2496311" y="65909"/>
                </a:lnTo>
                <a:close/>
              </a:path>
              <a:path w="2515870" h="110489">
                <a:moveTo>
                  <a:pt x="2490977" y="64770"/>
                </a:moveTo>
                <a:lnTo>
                  <a:pt x="2490977" y="63246"/>
                </a:lnTo>
                <a:lnTo>
                  <a:pt x="2476649" y="54935"/>
                </a:lnTo>
                <a:lnTo>
                  <a:pt x="2459981" y="64770"/>
                </a:lnTo>
                <a:lnTo>
                  <a:pt x="2490977" y="64770"/>
                </a:lnTo>
                <a:close/>
              </a:path>
              <a:path w="2515870" h="110489">
                <a:moveTo>
                  <a:pt x="2496311" y="64770"/>
                </a:moveTo>
                <a:lnTo>
                  <a:pt x="2496311" y="45720"/>
                </a:lnTo>
                <a:lnTo>
                  <a:pt x="2460760" y="45720"/>
                </a:lnTo>
                <a:lnTo>
                  <a:pt x="2476649" y="54935"/>
                </a:lnTo>
                <a:lnTo>
                  <a:pt x="2490977" y="46482"/>
                </a:lnTo>
                <a:lnTo>
                  <a:pt x="2490977" y="64770"/>
                </a:lnTo>
                <a:lnTo>
                  <a:pt x="2496311" y="64770"/>
                </a:lnTo>
                <a:close/>
              </a:path>
              <a:path w="2515870" h="110489">
                <a:moveTo>
                  <a:pt x="2490977" y="63246"/>
                </a:moveTo>
                <a:lnTo>
                  <a:pt x="2490977" y="46482"/>
                </a:lnTo>
                <a:lnTo>
                  <a:pt x="2476649" y="54935"/>
                </a:lnTo>
                <a:lnTo>
                  <a:pt x="2490977" y="632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3894582"/>
            <a:ext cx="2515870" cy="110489"/>
          </a:xfrm>
          <a:custGeom>
            <a:avLst/>
            <a:gdLst/>
            <a:ahLst/>
            <a:cxnLst/>
            <a:rect l="l" t="t" r="r" b="b"/>
            <a:pathLst>
              <a:path w="2515870" h="110489">
                <a:moveTo>
                  <a:pt x="2476649" y="55554"/>
                </a:moveTo>
                <a:lnTo>
                  <a:pt x="2459981" y="45719"/>
                </a:lnTo>
                <a:lnTo>
                  <a:pt x="0" y="45719"/>
                </a:lnTo>
                <a:lnTo>
                  <a:pt x="0" y="64769"/>
                </a:lnTo>
                <a:lnTo>
                  <a:pt x="2460760" y="64769"/>
                </a:lnTo>
                <a:lnTo>
                  <a:pt x="2476649" y="55554"/>
                </a:lnTo>
                <a:close/>
              </a:path>
              <a:path w="2515870" h="110489">
                <a:moveTo>
                  <a:pt x="2515361" y="55625"/>
                </a:moveTo>
                <a:lnTo>
                  <a:pt x="2424684" y="3047"/>
                </a:lnTo>
                <a:lnTo>
                  <a:pt x="2420111" y="0"/>
                </a:lnTo>
                <a:lnTo>
                  <a:pt x="2414015" y="1523"/>
                </a:lnTo>
                <a:lnTo>
                  <a:pt x="2411729" y="6095"/>
                </a:lnTo>
                <a:lnTo>
                  <a:pt x="2408682" y="10667"/>
                </a:lnTo>
                <a:lnTo>
                  <a:pt x="2410205" y="16763"/>
                </a:lnTo>
                <a:lnTo>
                  <a:pt x="2414777" y="19050"/>
                </a:lnTo>
                <a:lnTo>
                  <a:pt x="2459981" y="45719"/>
                </a:lnTo>
                <a:lnTo>
                  <a:pt x="2496311" y="45719"/>
                </a:lnTo>
                <a:lnTo>
                  <a:pt x="2496311" y="66671"/>
                </a:lnTo>
                <a:lnTo>
                  <a:pt x="2515361" y="55625"/>
                </a:lnTo>
                <a:close/>
              </a:path>
              <a:path w="2515870" h="110489">
                <a:moveTo>
                  <a:pt x="2496311" y="66671"/>
                </a:moveTo>
                <a:lnTo>
                  <a:pt x="2496311" y="64769"/>
                </a:lnTo>
                <a:lnTo>
                  <a:pt x="2460760" y="64769"/>
                </a:lnTo>
                <a:lnTo>
                  <a:pt x="2414777" y="91439"/>
                </a:lnTo>
                <a:lnTo>
                  <a:pt x="2410205" y="94487"/>
                </a:lnTo>
                <a:lnTo>
                  <a:pt x="2408682" y="99821"/>
                </a:lnTo>
                <a:lnTo>
                  <a:pt x="2411729" y="104393"/>
                </a:lnTo>
                <a:lnTo>
                  <a:pt x="2414015" y="108965"/>
                </a:lnTo>
                <a:lnTo>
                  <a:pt x="2420111" y="110489"/>
                </a:lnTo>
                <a:lnTo>
                  <a:pt x="2424684" y="108203"/>
                </a:lnTo>
                <a:lnTo>
                  <a:pt x="2496311" y="66671"/>
                </a:lnTo>
                <a:close/>
              </a:path>
              <a:path w="2515870" h="110489">
                <a:moveTo>
                  <a:pt x="2496311" y="64769"/>
                </a:moveTo>
                <a:lnTo>
                  <a:pt x="2496311" y="45719"/>
                </a:lnTo>
                <a:lnTo>
                  <a:pt x="2459981" y="45719"/>
                </a:lnTo>
                <a:lnTo>
                  <a:pt x="2476649" y="55554"/>
                </a:lnTo>
                <a:lnTo>
                  <a:pt x="2490977" y="47243"/>
                </a:lnTo>
                <a:lnTo>
                  <a:pt x="2490977" y="64769"/>
                </a:lnTo>
                <a:lnTo>
                  <a:pt x="2496311" y="64769"/>
                </a:lnTo>
                <a:close/>
              </a:path>
              <a:path w="2515870" h="110489">
                <a:moveTo>
                  <a:pt x="2490977" y="64769"/>
                </a:moveTo>
                <a:lnTo>
                  <a:pt x="2490977" y="64007"/>
                </a:lnTo>
                <a:lnTo>
                  <a:pt x="2476649" y="55554"/>
                </a:lnTo>
                <a:lnTo>
                  <a:pt x="2460760" y="64769"/>
                </a:lnTo>
                <a:lnTo>
                  <a:pt x="2490977" y="64769"/>
                </a:lnTo>
                <a:close/>
              </a:path>
              <a:path w="2515870" h="110489">
                <a:moveTo>
                  <a:pt x="2490977" y="64007"/>
                </a:moveTo>
                <a:lnTo>
                  <a:pt x="2490977" y="47243"/>
                </a:lnTo>
                <a:lnTo>
                  <a:pt x="2476649" y="55554"/>
                </a:lnTo>
                <a:lnTo>
                  <a:pt x="2490977" y="640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23086" y="3209797"/>
            <a:ext cx="1315720" cy="98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pixel</a:t>
            </a:r>
            <a:endParaRPr sz="1800">
              <a:latin typeface="Arial"/>
              <a:cs typeface="Arial"/>
            </a:endParaRPr>
          </a:p>
          <a:p>
            <a:pPr marL="12700" marR="255270">
              <a:lnSpc>
                <a:spcPct val="100000"/>
              </a:lnSpc>
              <a:spcBef>
                <a:spcPts val="1580"/>
              </a:spcBef>
            </a:pP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16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neighbor  pixel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3086" y="6084823"/>
            <a:ext cx="802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Blurring: Replace each pixel with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AVERAGE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Intensity of pixel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neighbors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50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Smoothing </a:t>
            </a:r>
            <a:r>
              <a:rPr sz="3600" spc="-250" dirty="0"/>
              <a:t>an </a:t>
            </a:r>
            <a:r>
              <a:rPr sz="3600" spc="-245" dirty="0"/>
              <a:t>Image </a:t>
            </a:r>
            <a:r>
              <a:rPr sz="3600" spc="-285" dirty="0"/>
              <a:t>by</a:t>
            </a:r>
            <a:r>
              <a:rPr sz="3600" dirty="0"/>
              <a:t> </a:t>
            </a:r>
            <a:r>
              <a:rPr sz="3600" spc="-300" dirty="0"/>
              <a:t>Averaging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01392"/>
            <a:ext cx="759396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45" dirty="0">
                <a:latin typeface="Trebuchet MS"/>
                <a:cs typeface="Trebuchet MS"/>
              </a:rPr>
              <a:t>Replace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each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pixel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by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average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pixel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+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neighbors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For </a:t>
            </a:r>
            <a:r>
              <a:rPr sz="2800" spc="-100" dirty="0">
                <a:latin typeface="Trebuchet MS"/>
                <a:cs typeface="Trebuchet MS"/>
              </a:rPr>
              <a:t>3x3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neighborhood: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4773" y="3619803"/>
            <a:ext cx="5387572" cy="449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3249" y="4680012"/>
            <a:ext cx="5204581" cy="2336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8326" y="2895600"/>
            <a:ext cx="2371828" cy="2042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8679" y="4517749"/>
            <a:ext cx="2215021" cy="187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650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Smoothing </a:t>
            </a:r>
            <a:r>
              <a:rPr sz="3600" spc="-250" dirty="0"/>
              <a:t>an </a:t>
            </a:r>
            <a:r>
              <a:rPr sz="3600" spc="-245" dirty="0"/>
              <a:t>Image </a:t>
            </a:r>
            <a:r>
              <a:rPr sz="3600" spc="-285" dirty="0"/>
              <a:t>by</a:t>
            </a:r>
            <a:r>
              <a:rPr sz="3600" dirty="0"/>
              <a:t> </a:t>
            </a:r>
            <a:r>
              <a:rPr sz="3600" spc="-300" dirty="0"/>
              <a:t>Averaging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51548" y="4554847"/>
            <a:ext cx="5021679" cy="41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8831" y="1969994"/>
            <a:ext cx="4709974" cy="2116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1865" y="6383926"/>
            <a:ext cx="4086035" cy="744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075" y="5249233"/>
            <a:ext cx="5242317" cy="702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64184"/>
            <a:ext cx="6994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Example: </a:t>
            </a:r>
            <a:r>
              <a:rPr sz="3600" spc="-290" dirty="0"/>
              <a:t>Smoothing </a:t>
            </a:r>
            <a:r>
              <a:rPr sz="3600" spc="-229" dirty="0"/>
              <a:t>Spatial</a:t>
            </a:r>
            <a:r>
              <a:rPr sz="3600" spc="-40" dirty="0"/>
              <a:t> </a:t>
            </a:r>
            <a:r>
              <a:rPr sz="3600" spc="-220" dirty="0"/>
              <a:t>Filtering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597902" y="1882901"/>
            <a:ext cx="522731" cy="522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5709" y="1870710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69">
                <a:moveTo>
                  <a:pt x="547116" y="547116"/>
                </a:moveTo>
                <a:lnTo>
                  <a:pt x="547116" y="0"/>
                </a:lnTo>
                <a:lnTo>
                  <a:pt x="0" y="0"/>
                </a:lnTo>
                <a:lnTo>
                  <a:pt x="0" y="547116"/>
                </a:lnTo>
                <a:lnTo>
                  <a:pt x="12192" y="547116"/>
                </a:lnTo>
                <a:lnTo>
                  <a:pt x="12192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1970" y="25146"/>
                </a:lnTo>
                <a:lnTo>
                  <a:pt x="521970" y="12192"/>
                </a:lnTo>
                <a:lnTo>
                  <a:pt x="534924" y="25146"/>
                </a:lnTo>
                <a:lnTo>
                  <a:pt x="534924" y="547116"/>
                </a:lnTo>
                <a:lnTo>
                  <a:pt x="547116" y="547116"/>
                </a:lnTo>
                <a:close/>
              </a:path>
              <a:path w="547370" h="547369">
                <a:moveTo>
                  <a:pt x="25146" y="25146"/>
                </a:moveTo>
                <a:lnTo>
                  <a:pt x="25146" y="12192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547370" h="547369">
                <a:moveTo>
                  <a:pt x="25146" y="521970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521970"/>
                </a:lnTo>
                <a:lnTo>
                  <a:pt x="25146" y="521970"/>
                </a:lnTo>
                <a:close/>
              </a:path>
              <a:path w="547370" h="547369">
                <a:moveTo>
                  <a:pt x="534924" y="521970"/>
                </a:moveTo>
                <a:lnTo>
                  <a:pt x="12192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1970" y="547116"/>
                </a:lnTo>
                <a:lnTo>
                  <a:pt x="521970" y="534924"/>
                </a:lnTo>
                <a:lnTo>
                  <a:pt x="534924" y="521970"/>
                </a:lnTo>
                <a:close/>
              </a:path>
              <a:path w="547370" h="547369">
                <a:moveTo>
                  <a:pt x="25146" y="547116"/>
                </a:moveTo>
                <a:lnTo>
                  <a:pt x="25146" y="534924"/>
                </a:lnTo>
                <a:lnTo>
                  <a:pt x="12192" y="521970"/>
                </a:lnTo>
                <a:lnTo>
                  <a:pt x="12192" y="547116"/>
                </a:lnTo>
                <a:lnTo>
                  <a:pt x="25146" y="547116"/>
                </a:lnTo>
                <a:close/>
              </a:path>
              <a:path w="547370" h="547369">
                <a:moveTo>
                  <a:pt x="534924" y="25146"/>
                </a:moveTo>
                <a:lnTo>
                  <a:pt x="521970" y="12192"/>
                </a:lnTo>
                <a:lnTo>
                  <a:pt x="521970" y="25146"/>
                </a:lnTo>
                <a:lnTo>
                  <a:pt x="534924" y="25146"/>
                </a:lnTo>
                <a:close/>
              </a:path>
              <a:path w="547370" h="547369">
                <a:moveTo>
                  <a:pt x="534924" y="521970"/>
                </a:moveTo>
                <a:lnTo>
                  <a:pt x="534924" y="25146"/>
                </a:lnTo>
                <a:lnTo>
                  <a:pt x="521970" y="25146"/>
                </a:lnTo>
                <a:lnTo>
                  <a:pt x="521970" y="521970"/>
                </a:lnTo>
                <a:lnTo>
                  <a:pt x="534924" y="521970"/>
                </a:lnTo>
                <a:close/>
              </a:path>
              <a:path w="547370" h="547369">
                <a:moveTo>
                  <a:pt x="534924" y="547116"/>
                </a:moveTo>
                <a:lnTo>
                  <a:pt x="534924" y="521970"/>
                </a:lnTo>
                <a:lnTo>
                  <a:pt x="521970" y="534924"/>
                </a:lnTo>
                <a:lnTo>
                  <a:pt x="521970" y="547116"/>
                </a:lnTo>
                <a:lnTo>
                  <a:pt x="534924" y="54711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0633" y="1882901"/>
            <a:ext cx="523494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07680" y="1870710"/>
            <a:ext cx="549910" cy="547370"/>
          </a:xfrm>
          <a:custGeom>
            <a:avLst/>
            <a:gdLst/>
            <a:ahLst/>
            <a:cxnLst/>
            <a:rect l="l" t="t" r="r" b="b"/>
            <a:pathLst>
              <a:path w="549909" h="547369">
                <a:moveTo>
                  <a:pt x="549401" y="547116"/>
                </a:moveTo>
                <a:lnTo>
                  <a:pt x="549401" y="0"/>
                </a:lnTo>
                <a:lnTo>
                  <a:pt x="0" y="0"/>
                </a:lnTo>
                <a:lnTo>
                  <a:pt x="0" y="547116"/>
                </a:lnTo>
                <a:lnTo>
                  <a:pt x="12953" y="547116"/>
                </a:lnTo>
                <a:lnTo>
                  <a:pt x="12953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4255" y="25146"/>
                </a:lnTo>
                <a:lnTo>
                  <a:pt x="524255" y="12192"/>
                </a:lnTo>
                <a:lnTo>
                  <a:pt x="536448" y="25146"/>
                </a:lnTo>
                <a:lnTo>
                  <a:pt x="536448" y="547116"/>
                </a:lnTo>
                <a:lnTo>
                  <a:pt x="549401" y="547116"/>
                </a:lnTo>
                <a:close/>
              </a:path>
              <a:path w="549909" h="547369">
                <a:moveTo>
                  <a:pt x="25146" y="25146"/>
                </a:moveTo>
                <a:lnTo>
                  <a:pt x="25146" y="12192"/>
                </a:lnTo>
                <a:lnTo>
                  <a:pt x="12953" y="25146"/>
                </a:lnTo>
                <a:lnTo>
                  <a:pt x="25146" y="25146"/>
                </a:lnTo>
                <a:close/>
              </a:path>
              <a:path w="549909" h="547369">
                <a:moveTo>
                  <a:pt x="25146" y="521970"/>
                </a:moveTo>
                <a:lnTo>
                  <a:pt x="25146" y="25146"/>
                </a:lnTo>
                <a:lnTo>
                  <a:pt x="12953" y="25146"/>
                </a:lnTo>
                <a:lnTo>
                  <a:pt x="12953" y="521970"/>
                </a:lnTo>
                <a:lnTo>
                  <a:pt x="25146" y="521970"/>
                </a:lnTo>
                <a:close/>
              </a:path>
              <a:path w="549909" h="547369">
                <a:moveTo>
                  <a:pt x="536448" y="521970"/>
                </a:moveTo>
                <a:lnTo>
                  <a:pt x="12953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4255" y="547116"/>
                </a:lnTo>
                <a:lnTo>
                  <a:pt x="524255" y="534924"/>
                </a:lnTo>
                <a:lnTo>
                  <a:pt x="536448" y="521970"/>
                </a:lnTo>
                <a:close/>
              </a:path>
              <a:path w="549909" h="547369">
                <a:moveTo>
                  <a:pt x="25146" y="547116"/>
                </a:moveTo>
                <a:lnTo>
                  <a:pt x="25146" y="534924"/>
                </a:lnTo>
                <a:lnTo>
                  <a:pt x="12953" y="521970"/>
                </a:lnTo>
                <a:lnTo>
                  <a:pt x="12953" y="547116"/>
                </a:lnTo>
                <a:lnTo>
                  <a:pt x="25146" y="547116"/>
                </a:lnTo>
                <a:close/>
              </a:path>
              <a:path w="549909" h="547369">
                <a:moveTo>
                  <a:pt x="536448" y="25146"/>
                </a:moveTo>
                <a:lnTo>
                  <a:pt x="524255" y="12192"/>
                </a:lnTo>
                <a:lnTo>
                  <a:pt x="524255" y="25146"/>
                </a:lnTo>
                <a:lnTo>
                  <a:pt x="536448" y="25146"/>
                </a:lnTo>
                <a:close/>
              </a:path>
              <a:path w="549909" h="547369">
                <a:moveTo>
                  <a:pt x="536448" y="521970"/>
                </a:moveTo>
                <a:lnTo>
                  <a:pt x="536448" y="25146"/>
                </a:lnTo>
                <a:lnTo>
                  <a:pt x="524255" y="25146"/>
                </a:lnTo>
                <a:lnTo>
                  <a:pt x="524255" y="521970"/>
                </a:lnTo>
                <a:lnTo>
                  <a:pt x="536448" y="521970"/>
                </a:lnTo>
                <a:close/>
              </a:path>
              <a:path w="549909" h="547369">
                <a:moveTo>
                  <a:pt x="536448" y="547116"/>
                </a:moveTo>
                <a:lnTo>
                  <a:pt x="536448" y="521970"/>
                </a:lnTo>
                <a:lnTo>
                  <a:pt x="524255" y="534924"/>
                </a:lnTo>
                <a:lnTo>
                  <a:pt x="524255" y="547116"/>
                </a:lnTo>
                <a:lnTo>
                  <a:pt x="536448" y="54711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4128" y="1882901"/>
            <a:ext cx="522731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1935" y="1870710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69">
                <a:moveTo>
                  <a:pt x="547116" y="547115"/>
                </a:moveTo>
                <a:lnTo>
                  <a:pt x="547116" y="0"/>
                </a:lnTo>
                <a:lnTo>
                  <a:pt x="0" y="0"/>
                </a:lnTo>
                <a:lnTo>
                  <a:pt x="0" y="547116"/>
                </a:lnTo>
                <a:lnTo>
                  <a:pt x="12192" y="547116"/>
                </a:lnTo>
                <a:lnTo>
                  <a:pt x="12192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1970" y="25145"/>
                </a:lnTo>
                <a:lnTo>
                  <a:pt x="521970" y="12191"/>
                </a:lnTo>
                <a:lnTo>
                  <a:pt x="534924" y="25145"/>
                </a:lnTo>
                <a:lnTo>
                  <a:pt x="534924" y="547115"/>
                </a:lnTo>
                <a:lnTo>
                  <a:pt x="547116" y="547115"/>
                </a:lnTo>
                <a:close/>
              </a:path>
              <a:path w="547370" h="547369">
                <a:moveTo>
                  <a:pt x="25146" y="25146"/>
                </a:moveTo>
                <a:lnTo>
                  <a:pt x="25146" y="12192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547370" h="547369">
                <a:moveTo>
                  <a:pt x="25146" y="521970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521970"/>
                </a:lnTo>
                <a:lnTo>
                  <a:pt x="25146" y="521970"/>
                </a:lnTo>
                <a:close/>
              </a:path>
              <a:path w="547370" h="547369">
                <a:moveTo>
                  <a:pt x="534924" y="521969"/>
                </a:moveTo>
                <a:lnTo>
                  <a:pt x="12192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1970" y="547115"/>
                </a:lnTo>
                <a:lnTo>
                  <a:pt x="521970" y="534923"/>
                </a:lnTo>
                <a:lnTo>
                  <a:pt x="534924" y="521969"/>
                </a:lnTo>
                <a:close/>
              </a:path>
              <a:path w="547370" h="547369">
                <a:moveTo>
                  <a:pt x="25146" y="547116"/>
                </a:moveTo>
                <a:lnTo>
                  <a:pt x="25146" y="534924"/>
                </a:lnTo>
                <a:lnTo>
                  <a:pt x="12192" y="521970"/>
                </a:lnTo>
                <a:lnTo>
                  <a:pt x="12192" y="547116"/>
                </a:lnTo>
                <a:lnTo>
                  <a:pt x="25146" y="547116"/>
                </a:lnTo>
                <a:close/>
              </a:path>
              <a:path w="547370" h="547369">
                <a:moveTo>
                  <a:pt x="534924" y="25145"/>
                </a:moveTo>
                <a:lnTo>
                  <a:pt x="521970" y="12191"/>
                </a:lnTo>
                <a:lnTo>
                  <a:pt x="521970" y="25145"/>
                </a:lnTo>
                <a:lnTo>
                  <a:pt x="534924" y="25145"/>
                </a:lnTo>
                <a:close/>
              </a:path>
              <a:path w="547370" h="547369">
                <a:moveTo>
                  <a:pt x="534924" y="521969"/>
                </a:moveTo>
                <a:lnTo>
                  <a:pt x="534924" y="25145"/>
                </a:lnTo>
                <a:lnTo>
                  <a:pt x="521970" y="25145"/>
                </a:lnTo>
                <a:lnTo>
                  <a:pt x="521970" y="521969"/>
                </a:lnTo>
                <a:lnTo>
                  <a:pt x="534924" y="521969"/>
                </a:lnTo>
                <a:close/>
              </a:path>
              <a:path w="547370" h="547369">
                <a:moveTo>
                  <a:pt x="534924" y="547115"/>
                </a:moveTo>
                <a:lnTo>
                  <a:pt x="534924" y="521969"/>
                </a:lnTo>
                <a:lnTo>
                  <a:pt x="521970" y="534923"/>
                </a:lnTo>
                <a:lnTo>
                  <a:pt x="521970" y="547115"/>
                </a:lnTo>
                <a:lnTo>
                  <a:pt x="534924" y="547115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7902" y="2398776"/>
            <a:ext cx="522731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85709" y="2386583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69">
                <a:moveTo>
                  <a:pt x="547116" y="547116"/>
                </a:moveTo>
                <a:lnTo>
                  <a:pt x="547116" y="0"/>
                </a:lnTo>
                <a:lnTo>
                  <a:pt x="0" y="0"/>
                </a:lnTo>
                <a:lnTo>
                  <a:pt x="0" y="547116"/>
                </a:lnTo>
                <a:lnTo>
                  <a:pt x="12192" y="547116"/>
                </a:lnTo>
                <a:lnTo>
                  <a:pt x="12192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1970" y="25146"/>
                </a:lnTo>
                <a:lnTo>
                  <a:pt x="521970" y="12192"/>
                </a:lnTo>
                <a:lnTo>
                  <a:pt x="534924" y="25146"/>
                </a:lnTo>
                <a:lnTo>
                  <a:pt x="534924" y="547116"/>
                </a:lnTo>
                <a:lnTo>
                  <a:pt x="547116" y="547116"/>
                </a:lnTo>
                <a:close/>
              </a:path>
              <a:path w="547370" h="547369">
                <a:moveTo>
                  <a:pt x="25146" y="25146"/>
                </a:moveTo>
                <a:lnTo>
                  <a:pt x="25146" y="12192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547370" h="547369">
                <a:moveTo>
                  <a:pt x="25146" y="521970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521970"/>
                </a:lnTo>
                <a:lnTo>
                  <a:pt x="25146" y="521970"/>
                </a:lnTo>
                <a:close/>
              </a:path>
              <a:path w="547370" h="547369">
                <a:moveTo>
                  <a:pt x="534924" y="521970"/>
                </a:moveTo>
                <a:lnTo>
                  <a:pt x="12192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1970" y="547116"/>
                </a:lnTo>
                <a:lnTo>
                  <a:pt x="521970" y="534924"/>
                </a:lnTo>
                <a:lnTo>
                  <a:pt x="534924" y="521970"/>
                </a:lnTo>
                <a:close/>
              </a:path>
              <a:path w="547370" h="547369">
                <a:moveTo>
                  <a:pt x="25146" y="547116"/>
                </a:moveTo>
                <a:lnTo>
                  <a:pt x="25146" y="534924"/>
                </a:lnTo>
                <a:lnTo>
                  <a:pt x="12192" y="521970"/>
                </a:lnTo>
                <a:lnTo>
                  <a:pt x="12192" y="547116"/>
                </a:lnTo>
                <a:lnTo>
                  <a:pt x="25146" y="547116"/>
                </a:lnTo>
                <a:close/>
              </a:path>
              <a:path w="547370" h="547369">
                <a:moveTo>
                  <a:pt x="534924" y="25146"/>
                </a:moveTo>
                <a:lnTo>
                  <a:pt x="521970" y="12192"/>
                </a:lnTo>
                <a:lnTo>
                  <a:pt x="521970" y="25146"/>
                </a:lnTo>
                <a:lnTo>
                  <a:pt x="534924" y="25146"/>
                </a:lnTo>
                <a:close/>
              </a:path>
              <a:path w="547370" h="547369">
                <a:moveTo>
                  <a:pt x="534924" y="521970"/>
                </a:moveTo>
                <a:lnTo>
                  <a:pt x="534924" y="25146"/>
                </a:lnTo>
                <a:lnTo>
                  <a:pt x="521970" y="25146"/>
                </a:lnTo>
                <a:lnTo>
                  <a:pt x="521970" y="521970"/>
                </a:lnTo>
                <a:lnTo>
                  <a:pt x="534924" y="521970"/>
                </a:lnTo>
                <a:close/>
              </a:path>
              <a:path w="547370" h="547369">
                <a:moveTo>
                  <a:pt x="534924" y="547116"/>
                </a:moveTo>
                <a:lnTo>
                  <a:pt x="534924" y="521970"/>
                </a:lnTo>
                <a:lnTo>
                  <a:pt x="521970" y="534924"/>
                </a:lnTo>
                <a:lnTo>
                  <a:pt x="521970" y="547116"/>
                </a:lnTo>
                <a:lnTo>
                  <a:pt x="534924" y="54711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0633" y="2398776"/>
            <a:ext cx="523494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07680" y="2386583"/>
            <a:ext cx="549910" cy="547370"/>
          </a:xfrm>
          <a:custGeom>
            <a:avLst/>
            <a:gdLst/>
            <a:ahLst/>
            <a:cxnLst/>
            <a:rect l="l" t="t" r="r" b="b"/>
            <a:pathLst>
              <a:path w="549909" h="547369">
                <a:moveTo>
                  <a:pt x="549401" y="547116"/>
                </a:moveTo>
                <a:lnTo>
                  <a:pt x="549401" y="0"/>
                </a:lnTo>
                <a:lnTo>
                  <a:pt x="0" y="0"/>
                </a:lnTo>
                <a:lnTo>
                  <a:pt x="0" y="547116"/>
                </a:lnTo>
                <a:lnTo>
                  <a:pt x="12953" y="547116"/>
                </a:lnTo>
                <a:lnTo>
                  <a:pt x="12953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4255" y="25146"/>
                </a:lnTo>
                <a:lnTo>
                  <a:pt x="524255" y="12192"/>
                </a:lnTo>
                <a:lnTo>
                  <a:pt x="536448" y="25146"/>
                </a:lnTo>
                <a:lnTo>
                  <a:pt x="536448" y="547116"/>
                </a:lnTo>
                <a:lnTo>
                  <a:pt x="549401" y="547116"/>
                </a:lnTo>
                <a:close/>
              </a:path>
              <a:path w="549909" h="547369">
                <a:moveTo>
                  <a:pt x="25146" y="25146"/>
                </a:moveTo>
                <a:lnTo>
                  <a:pt x="25146" y="12192"/>
                </a:lnTo>
                <a:lnTo>
                  <a:pt x="12953" y="25146"/>
                </a:lnTo>
                <a:lnTo>
                  <a:pt x="25146" y="25146"/>
                </a:lnTo>
                <a:close/>
              </a:path>
              <a:path w="549909" h="547369">
                <a:moveTo>
                  <a:pt x="25146" y="521970"/>
                </a:moveTo>
                <a:lnTo>
                  <a:pt x="25146" y="25146"/>
                </a:lnTo>
                <a:lnTo>
                  <a:pt x="12953" y="25146"/>
                </a:lnTo>
                <a:lnTo>
                  <a:pt x="12953" y="521970"/>
                </a:lnTo>
                <a:lnTo>
                  <a:pt x="25146" y="521970"/>
                </a:lnTo>
                <a:close/>
              </a:path>
              <a:path w="549909" h="547369">
                <a:moveTo>
                  <a:pt x="536448" y="521970"/>
                </a:moveTo>
                <a:lnTo>
                  <a:pt x="12953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4255" y="547116"/>
                </a:lnTo>
                <a:lnTo>
                  <a:pt x="524255" y="534924"/>
                </a:lnTo>
                <a:lnTo>
                  <a:pt x="536448" y="521970"/>
                </a:lnTo>
                <a:close/>
              </a:path>
              <a:path w="549909" h="547369">
                <a:moveTo>
                  <a:pt x="25146" y="547116"/>
                </a:moveTo>
                <a:lnTo>
                  <a:pt x="25146" y="534924"/>
                </a:lnTo>
                <a:lnTo>
                  <a:pt x="12953" y="521970"/>
                </a:lnTo>
                <a:lnTo>
                  <a:pt x="12953" y="547116"/>
                </a:lnTo>
                <a:lnTo>
                  <a:pt x="25146" y="547116"/>
                </a:lnTo>
                <a:close/>
              </a:path>
              <a:path w="549909" h="547369">
                <a:moveTo>
                  <a:pt x="536448" y="25146"/>
                </a:moveTo>
                <a:lnTo>
                  <a:pt x="524255" y="12192"/>
                </a:lnTo>
                <a:lnTo>
                  <a:pt x="524255" y="25146"/>
                </a:lnTo>
                <a:lnTo>
                  <a:pt x="536448" y="25146"/>
                </a:lnTo>
                <a:close/>
              </a:path>
              <a:path w="549909" h="547369">
                <a:moveTo>
                  <a:pt x="536448" y="521970"/>
                </a:moveTo>
                <a:lnTo>
                  <a:pt x="536448" y="25146"/>
                </a:lnTo>
                <a:lnTo>
                  <a:pt x="524255" y="25146"/>
                </a:lnTo>
                <a:lnTo>
                  <a:pt x="524255" y="521970"/>
                </a:lnTo>
                <a:lnTo>
                  <a:pt x="536448" y="521970"/>
                </a:lnTo>
                <a:close/>
              </a:path>
              <a:path w="549909" h="547369">
                <a:moveTo>
                  <a:pt x="536448" y="547116"/>
                </a:moveTo>
                <a:lnTo>
                  <a:pt x="536448" y="521970"/>
                </a:lnTo>
                <a:lnTo>
                  <a:pt x="524255" y="534924"/>
                </a:lnTo>
                <a:lnTo>
                  <a:pt x="524255" y="547116"/>
                </a:lnTo>
                <a:lnTo>
                  <a:pt x="536448" y="54711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44128" y="2398776"/>
            <a:ext cx="522731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31935" y="2386583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69">
                <a:moveTo>
                  <a:pt x="547116" y="547115"/>
                </a:moveTo>
                <a:lnTo>
                  <a:pt x="547116" y="0"/>
                </a:lnTo>
                <a:lnTo>
                  <a:pt x="0" y="0"/>
                </a:lnTo>
                <a:lnTo>
                  <a:pt x="0" y="547116"/>
                </a:lnTo>
                <a:lnTo>
                  <a:pt x="12192" y="547116"/>
                </a:lnTo>
                <a:lnTo>
                  <a:pt x="12192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21970" y="25145"/>
                </a:lnTo>
                <a:lnTo>
                  <a:pt x="521970" y="12191"/>
                </a:lnTo>
                <a:lnTo>
                  <a:pt x="534924" y="25145"/>
                </a:lnTo>
                <a:lnTo>
                  <a:pt x="534924" y="547115"/>
                </a:lnTo>
                <a:lnTo>
                  <a:pt x="547116" y="547115"/>
                </a:lnTo>
                <a:close/>
              </a:path>
              <a:path w="547370" h="547369">
                <a:moveTo>
                  <a:pt x="25146" y="25146"/>
                </a:moveTo>
                <a:lnTo>
                  <a:pt x="25146" y="12192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547370" h="547369">
                <a:moveTo>
                  <a:pt x="25146" y="521970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521970"/>
                </a:lnTo>
                <a:lnTo>
                  <a:pt x="25146" y="521970"/>
                </a:lnTo>
                <a:close/>
              </a:path>
              <a:path w="547370" h="547369">
                <a:moveTo>
                  <a:pt x="534924" y="521969"/>
                </a:moveTo>
                <a:lnTo>
                  <a:pt x="12192" y="521970"/>
                </a:lnTo>
                <a:lnTo>
                  <a:pt x="25146" y="534924"/>
                </a:lnTo>
                <a:lnTo>
                  <a:pt x="25146" y="547116"/>
                </a:lnTo>
                <a:lnTo>
                  <a:pt x="521970" y="547115"/>
                </a:lnTo>
                <a:lnTo>
                  <a:pt x="521970" y="534923"/>
                </a:lnTo>
                <a:lnTo>
                  <a:pt x="534924" y="521969"/>
                </a:lnTo>
                <a:close/>
              </a:path>
              <a:path w="547370" h="547369">
                <a:moveTo>
                  <a:pt x="25146" y="547116"/>
                </a:moveTo>
                <a:lnTo>
                  <a:pt x="25146" y="534924"/>
                </a:lnTo>
                <a:lnTo>
                  <a:pt x="12192" y="521970"/>
                </a:lnTo>
                <a:lnTo>
                  <a:pt x="12192" y="547116"/>
                </a:lnTo>
                <a:lnTo>
                  <a:pt x="25146" y="547116"/>
                </a:lnTo>
                <a:close/>
              </a:path>
              <a:path w="547370" h="547369">
                <a:moveTo>
                  <a:pt x="534924" y="25145"/>
                </a:moveTo>
                <a:lnTo>
                  <a:pt x="521970" y="12191"/>
                </a:lnTo>
                <a:lnTo>
                  <a:pt x="521970" y="25145"/>
                </a:lnTo>
                <a:lnTo>
                  <a:pt x="534924" y="25145"/>
                </a:lnTo>
                <a:close/>
              </a:path>
              <a:path w="547370" h="547369">
                <a:moveTo>
                  <a:pt x="534924" y="521969"/>
                </a:moveTo>
                <a:lnTo>
                  <a:pt x="534924" y="25145"/>
                </a:lnTo>
                <a:lnTo>
                  <a:pt x="521970" y="25145"/>
                </a:lnTo>
                <a:lnTo>
                  <a:pt x="521970" y="521969"/>
                </a:lnTo>
                <a:lnTo>
                  <a:pt x="534924" y="521969"/>
                </a:lnTo>
                <a:close/>
              </a:path>
              <a:path w="547370" h="547369">
                <a:moveTo>
                  <a:pt x="534924" y="547115"/>
                </a:moveTo>
                <a:lnTo>
                  <a:pt x="534924" y="521969"/>
                </a:lnTo>
                <a:lnTo>
                  <a:pt x="521970" y="534923"/>
                </a:lnTo>
                <a:lnTo>
                  <a:pt x="521970" y="547115"/>
                </a:lnTo>
                <a:lnTo>
                  <a:pt x="534924" y="547115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7902" y="2921507"/>
            <a:ext cx="522731" cy="521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85709" y="2908554"/>
            <a:ext cx="547370" cy="548005"/>
          </a:xfrm>
          <a:custGeom>
            <a:avLst/>
            <a:gdLst/>
            <a:ahLst/>
            <a:cxnLst/>
            <a:rect l="l" t="t" r="r" b="b"/>
            <a:pathLst>
              <a:path w="547370" h="548004">
                <a:moveTo>
                  <a:pt x="547116" y="547877"/>
                </a:moveTo>
                <a:lnTo>
                  <a:pt x="547116" y="0"/>
                </a:lnTo>
                <a:lnTo>
                  <a:pt x="0" y="0"/>
                </a:lnTo>
                <a:lnTo>
                  <a:pt x="0" y="547877"/>
                </a:lnTo>
                <a:lnTo>
                  <a:pt x="12192" y="547877"/>
                </a:lnTo>
                <a:lnTo>
                  <a:pt x="12192" y="25145"/>
                </a:lnTo>
                <a:lnTo>
                  <a:pt x="25146" y="12953"/>
                </a:lnTo>
                <a:lnTo>
                  <a:pt x="25146" y="25145"/>
                </a:lnTo>
                <a:lnTo>
                  <a:pt x="521970" y="25145"/>
                </a:lnTo>
                <a:lnTo>
                  <a:pt x="521970" y="12953"/>
                </a:lnTo>
                <a:lnTo>
                  <a:pt x="534924" y="25145"/>
                </a:lnTo>
                <a:lnTo>
                  <a:pt x="534924" y="547877"/>
                </a:lnTo>
                <a:lnTo>
                  <a:pt x="547116" y="547877"/>
                </a:lnTo>
                <a:close/>
              </a:path>
              <a:path w="547370" h="548004">
                <a:moveTo>
                  <a:pt x="25146" y="25145"/>
                </a:moveTo>
                <a:lnTo>
                  <a:pt x="25146" y="12953"/>
                </a:lnTo>
                <a:lnTo>
                  <a:pt x="12192" y="25145"/>
                </a:lnTo>
                <a:lnTo>
                  <a:pt x="25146" y="25145"/>
                </a:lnTo>
                <a:close/>
              </a:path>
              <a:path w="547370" h="548004">
                <a:moveTo>
                  <a:pt x="25146" y="522731"/>
                </a:moveTo>
                <a:lnTo>
                  <a:pt x="25146" y="25145"/>
                </a:lnTo>
                <a:lnTo>
                  <a:pt x="12192" y="25145"/>
                </a:lnTo>
                <a:lnTo>
                  <a:pt x="12192" y="522731"/>
                </a:lnTo>
                <a:lnTo>
                  <a:pt x="25146" y="522731"/>
                </a:lnTo>
                <a:close/>
              </a:path>
              <a:path w="547370" h="548004">
                <a:moveTo>
                  <a:pt x="534924" y="522731"/>
                </a:moveTo>
                <a:lnTo>
                  <a:pt x="12192" y="522731"/>
                </a:lnTo>
                <a:lnTo>
                  <a:pt x="25146" y="534923"/>
                </a:lnTo>
                <a:lnTo>
                  <a:pt x="25146" y="547877"/>
                </a:lnTo>
                <a:lnTo>
                  <a:pt x="521970" y="547877"/>
                </a:lnTo>
                <a:lnTo>
                  <a:pt x="521970" y="534923"/>
                </a:lnTo>
                <a:lnTo>
                  <a:pt x="534924" y="522731"/>
                </a:lnTo>
                <a:close/>
              </a:path>
              <a:path w="547370" h="548004">
                <a:moveTo>
                  <a:pt x="25146" y="547877"/>
                </a:moveTo>
                <a:lnTo>
                  <a:pt x="25146" y="534923"/>
                </a:lnTo>
                <a:lnTo>
                  <a:pt x="12192" y="522731"/>
                </a:lnTo>
                <a:lnTo>
                  <a:pt x="12192" y="547877"/>
                </a:lnTo>
                <a:lnTo>
                  <a:pt x="25146" y="547877"/>
                </a:lnTo>
                <a:close/>
              </a:path>
              <a:path w="547370" h="548004">
                <a:moveTo>
                  <a:pt x="534924" y="25145"/>
                </a:moveTo>
                <a:lnTo>
                  <a:pt x="521970" y="12953"/>
                </a:lnTo>
                <a:lnTo>
                  <a:pt x="521970" y="25145"/>
                </a:lnTo>
                <a:lnTo>
                  <a:pt x="534924" y="25145"/>
                </a:lnTo>
                <a:close/>
              </a:path>
              <a:path w="547370" h="548004">
                <a:moveTo>
                  <a:pt x="534924" y="522731"/>
                </a:moveTo>
                <a:lnTo>
                  <a:pt x="534924" y="25145"/>
                </a:lnTo>
                <a:lnTo>
                  <a:pt x="521970" y="25145"/>
                </a:lnTo>
                <a:lnTo>
                  <a:pt x="521970" y="522731"/>
                </a:lnTo>
                <a:lnTo>
                  <a:pt x="534924" y="522731"/>
                </a:lnTo>
                <a:close/>
              </a:path>
              <a:path w="547370" h="548004">
                <a:moveTo>
                  <a:pt x="534924" y="547877"/>
                </a:moveTo>
                <a:lnTo>
                  <a:pt x="534924" y="522731"/>
                </a:lnTo>
                <a:lnTo>
                  <a:pt x="521970" y="534923"/>
                </a:lnTo>
                <a:lnTo>
                  <a:pt x="521970" y="547877"/>
                </a:lnTo>
                <a:lnTo>
                  <a:pt x="534924" y="54787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20633" y="2921507"/>
            <a:ext cx="523494" cy="521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07680" y="2908554"/>
            <a:ext cx="549910" cy="548005"/>
          </a:xfrm>
          <a:custGeom>
            <a:avLst/>
            <a:gdLst/>
            <a:ahLst/>
            <a:cxnLst/>
            <a:rect l="l" t="t" r="r" b="b"/>
            <a:pathLst>
              <a:path w="549909" h="548004">
                <a:moveTo>
                  <a:pt x="549401" y="547877"/>
                </a:moveTo>
                <a:lnTo>
                  <a:pt x="549401" y="0"/>
                </a:lnTo>
                <a:lnTo>
                  <a:pt x="0" y="0"/>
                </a:lnTo>
                <a:lnTo>
                  <a:pt x="0" y="547877"/>
                </a:lnTo>
                <a:lnTo>
                  <a:pt x="12953" y="547877"/>
                </a:lnTo>
                <a:lnTo>
                  <a:pt x="12953" y="25145"/>
                </a:lnTo>
                <a:lnTo>
                  <a:pt x="25146" y="12953"/>
                </a:lnTo>
                <a:lnTo>
                  <a:pt x="25146" y="25145"/>
                </a:lnTo>
                <a:lnTo>
                  <a:pt x="524255" y="25145"/>
                </a:lnTo>
                <a:lnTo>
                  <a:pt x="524255" y="12953"/>
                </a:lnTo>
                <a:lnTo>
                  <a:pt x="536448" y="25145"/>
                </a:lnTo>
                <a:lnTo>
                  <a:pt x="536448" y="547877"/>
                </a:lnTo>
                <a:lnTo>
                  <a:pt x="549401" y="547877"/>
                </a:lnTo>
                <a:close/>
              </a:path>
              <a:path w="549909" h="548004">
                <a:moveTo>
                  <a:pt x="25146" y="25145"/>
                </a:moveTo>
                <a:lnTo>
                  <a:pt x="25146" y="12953"/>
                </a:lnTo>
                <a:lnTo>
                  <a:pt x="12953" y="25145"/>
                </a:lnTo>
                <a:lnTo>
                  <a:pt x="25146" y="25145"/>
                </a:lnTo>
                <a:close/>
              </a:path>
              <a:path w="549909" h="548004">
                <a:moveTo>
                  <a:pt x="25146" y="522731"/>
                </a:moveTo>
                <a:lnTo>
                  <a:pt x="25146" y="25145"/>
                </a:lnTo>
                <a:lnTo>
                  <a:pt x="12953" y="25145"/>
                </a:lnTo>
                <a:lnTo>
                  <a:pt x="12953" y="522731"/>
                </a:lnTo>
                <a:lnTo>
                  <a:pt x="25146" y="522731"/>
                </a:lnTo>
                <a:close/>
              </a:path>
              <a:path w="549909" h="548004">
                <a:moveTo>
                  <a:pt x="536448" y="522731"/>
                </a:moveTo>
                <a:lnTo>
                  <a:pt x="12953" y="522731"/>
                </a:lnTo>
                <a:lnTo>
                  <a:pt x="25146" y="534923"/>
                </a:lnTo>
                <a:lnTo>
                  <a:pt x="25146" y="547877"/>
                </a:lnTo>
                <a:lnTo>
                  <a:pt x="524255" y="547877"/>
                </a:lnTo>
                <a:lnTo>
                  <a:pt x="524255" y="534923"/>
                </a:lnTo>
                <a:lnTo>
                  <a:pt x="536448" y="522731"/>
                </a:lnTo>
                <a:close/>
              </a:path>
              <a:path w="549909" h="548004">
                <a:moveTo>
                  <a:pt x="25146" y="547877"/>
                </a:moveTo>
                <a:lnTo>
                  <a:pt x="25146" y="534923"/>
                </a:lnTo>
                <a:lnTo>
                  <a:pt x="12953" y="522731"/>
                </a:lnTo>
                <a:lnTo>
                  <a:pt x="12953" y="547877"/>
                </a:lnTo>
                <a:lnTo>
                  <a:pt x="25146" y="547877"/>
                </a:lnTo>
                <a:close/>
              </a:path>
              <a:path w="549909" h="548004">
                <a:moveTo>
                  <a:pt x="536448" y="25145"/>
                </a:moveTo>
                <a:lnTo>
                  <a:pt x="524255" y="12953"/>
                </a:lnTo>
                <a:lnTo>
                  <a:pt x="524255" y="25145"/>
                </a:lnTo>
                <a:lnTo>
                  <a:pt x="536448" y="25145"/>
                </a:lnTo>
                <a:close/>
              </a:path>
              <a:path w="549909" h="548004">
                <a:moveTo>
                  <a:pt x="536448" y="522731"/>
                </a:moveTo>
                <a:lnTo>
                  <a:pt x="536448" y="25145"/>
                </a:lnTo>
                <a:lnTo>
                  <a:pt x="524255" y="25145"/>
                </a:lnTo>
                <a:lnTo>
                  <a:pt x="524255" y="522731"/>
                </a:lnTo>
                <a:lnTo>
                  <a:pt x="536448" y="522731"/>
                </a:lnTo>
                <a:close/>
              </a:path>
              <a:path w="549909" h="548004">
                <a:moveTo>
                  <a:pt x="536448" y="547877"/>
                </a:moveTo>
                <a:lnTo>
                  <a:pt x="536448" y="522731"/>
                </a:lnTo>
                <a:lnTo>
                  <a:pt x="524255" y="534923"/>
                </a:lnTo>
                <a:lnTo>
                  <a:pt x="524255" y="547877"/>
                </a:lnTo>
                <a:lnTo>
                  <a:pt x="536448" y="54787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4128" y="2921507"/>
            <a:ext cx="522731" cy="521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1935" y="2908554"/>
            <a:ext cx="547370" cy="548005"/>
          </a:xfrm>
          <a:custGeom>
            <a:avLst/>
            <a:gdLst/>
            <a:ahLst/>
            <a:cxnLst/>
            <a:rect l="l" t="t" r="r" b="b"/>
            <a:pathLst>
              <a:path w="547370" h="548004">
                <a:moveTo>
                  <a:pt x="547116" y="547877"/>
                </a:moveTo>
                <a:lnTo>
                  <a:pt x="547116" y="0"/>
                </a:lnTo>
                <a:lnTo>
                  <a:pt x="0" y="0"/>
                </a:lnTo>
                <a:lnTo>
                  <a:pt x="0" y="547877"/>
                </a:lnTo>
                <a:lnTo>
                  <a:pt x="12192" y="547877"/>
                </a:lnTo>
                <a:lnTo>
                  <a:pt x="12192" y="25145"/>
                </a:lnTo>
                <a:lnTo>
                  <a:pt x="25146" y="12953"/>
                </a:lnTo>
                <a:lnTo>
                  <a:pt x="25146" y="25145"/>
                </a:lnTo>
                <a:lnTo>
                  <a:pt x="521970" y="25145"/>
                </a:lnTo>
                <a:lnTo>
                  <a:pt x="521970" y="12953"/>
                </a:lnTo>
                <a:lnTo>
                  <a:pt x="534924" y="25145"/>
                </a:lnTo>
                <a:lnTo>
                  <a:pt x="534924" y="547877"/>
                </a:lnTo>
                <a:lnTo>
                  <a:pt x="547116" y="547877"/>
                </a:lnTo>
                <a:close/>
              </a:path>
              <a:path w="547370" h="548004">
                <a:moveTo>
                  <a:pt x="25146" y="25145"/>
                </a:moveTo>
                <a:lnTo>
                  <a:pt x="25146" y="12953"/>
                </a:lnTo>
                <a:lnTo>
                  <a:pt x="12192" y="25145"/>
                </a:lnTo>
                <a:lnTo>
                  <a:pt x="25146" y="25145"/>
                </a:lnTo>
                <a:close/>
              </a:path>
              <a:path w="547370" h="548004">
                <a:moveTo>
                  <a:pt x="25146" y="522731"/>
                </a:moveTo>
                <a:lnTo>
                  <a:pt x="25146" y="25145"/>
                </a:lnTo>
                <a:lnTo>
                  <a:pt x="12192" y="25145"/>
                </a:lnTo>
                <a:lnTo>
                  <a:pt x="12192" y="522731"/>
                </a:lnTo>
                <a:lnTo>
                  <a:pt x="25146" y="522731"/>
                </a:lnTo>
                <a:close/>
              </a:path>
              <a:path w="547370" h="548004">
                <a:moveTo>
                  <a:pt x="534924" y="522731"/>
                </a:moveTo>
                <a:lnTo>
                  <a:pt x="12192" y="522731"/>
                </a:lnTo>
                <a:lnTo>
                  <a:pt x="25146" y="534923"/>
                </a:lnTo>
                <a:lnTo>
                  <a:pt x="25146" y="547877"/>
                </a:lnTo>
                <a:lnTo>
                  <a:pt x="521970" y="547877"/>
                </a:lnTo>
                <a:lnTo>
                  <a:pt x="521970" y="534923"/>
                </a:lnTo>
                <a:lnTo>
                  <a:pt x="534924" y="522731"/>
                </a:lnTo>
                <a:close/>
              </a:path>
              <a:path w="547370" h="548004">
                <a:moveTo>
                  <a:pt x="25146" y="547877"/>
                </a:moveTo>
                <a:lnTo>
                  <a:pt x="25146" y="534923"/>
                </a:lnTo>
                <a:lnTo>
                  <a:pt x="12192" y="522731"/>
                </a:lnTo>
                <a:lnTo>
                  <a:pt x="12192" y="547877"/>
                </a:lnTo>
                <a:lnTo>
                  <a:pt x="25146" y="547877"/>
                </a:lnTo>
                <a:close/>
              </a:path>
              <a:path w="547370" h="548004">
                <a:moveTo>
                  <a:pt x="534924" y="25145"/>
                </a:moveTo>
                <a:lnTo>
                  <a:pt x="521970" y="12953"/>
                </a:lnTo>
                <a:lnTo>
                  <a:pt x="521970" y="25145"/>
                </a:lnTo>
                <a:lnTo>
                  <a:pt x="534924" y="25145"/>
                </a:lnTo>
                <a:close/>
              </a:path>
              <a:path w="547370" h="548004">
                <a:moveTo>
                  <a:pt x="534924" y="522731"/>
                </a:moveTo>
                <a:lnTo>
                  <a:pt x="534924" y="25145"/>
                </a:lnTo>
                <a:lnTo>
                  <a:pt x="521970" y="25145"/>
                </a:lnTo>
                <a:lnTo>
                  <a:pt x="521970" y="522731"/>
                </a:lnTo>
                <a:lnTo>
                  <a:pt x="534924" y="522731"/>
                </a:lnTo>
                <a:close/>
              </a:path>
              <a:path w="547370" h="548004">
                <a:moveTo>
                  <a:pt x="534924" y="547877"/>
                </a:moveTo>
                <a:lnTo>
                  <a:pt x="534924" y="522731"/>
                </a:lnTo>
                <a:lnTo>
                  <a:pt x="521970" y="534923"/>
                </a:lnTo>
                <a:lnTo>
                  <a:pt x="521970" y="547877"/>
                </a:lnTo>
                <a:lnTo>
                  <a:pt x="534924" y="54787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5940" y="1739907"/>
            <a:ext cx="427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52265" algn="l"/>
              </a:tabLst>
            </a:pPr>
            <a:r>
              <a:rPr sz="1800" b="1" i="1" spc="-10" dirty="0">
                <a:solidFill>
                  <a:srgbClr val="0033CC"/>
                </a:solidFill>
                <a:latin typeface="Times New Roman"/>
                <a:cs typeface="Times New Roman"/>
              </a:rPr>
              <a:t>Origi</a:t>
            </a:r>
            <a:r>
              <a:rPr sz="1800"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1800" b="1" i="1" dirty="0">
                <a:solidFill>
                  <a:srgbClr val="0033CC"/>
                </a:solidFill>
                <a:latin typeface="Times New Roman"/>
                <a:cs typeface="Times New Roman"/>
              </a:rPr>
              <a:t>	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5969" y="5453126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0033CC"/>
                </a:solidFill>
                <a:latin typeface="Times New Roman"/>
                <a:cs typeface="Times New Roman"/>
              </a:rPr>
              <a:t>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33249" y="5479803"/>
            <a:ext cx="129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Image </a:t>
            </a:r>
            <a:r>
              <a:rPr sz="1800" b="1" i="1" dirty="0">
                <a:solidFill>
                  <a:srgbClr val="0033CC"/>
                </a:solidFill>
                <a:latin typeface="Times New Roman"/>
                <a:cs typeface="Times New Roman"/>
              </a:rPr>
              <a:t>f </a:t>
            </a:r>
            <a:r>
              <a:rPr sz="1800"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(x,</a:t>
            </a:r>
            <a:r>
              <a:rPr sz="1800" b="1" i="1" spc="-9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0033CC"/>
                </a:solidFill>
                <a:latin typeface="Times New Roman"/>
                <a:cs typeface="Times New Roman"/>
              </a:rPr>
              <a:t>y)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48859" y="4201159"/>
            <a:ext cx="4377055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588895" algn="ctr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latin typeface="Times New Roman"/>
                <a:cs typeface="Times New Roman"/>
              </a:rPr>
              <a:t>e =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*106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+</a:t>
            </a:r>
            <a:endParaRPr sz="2600">
              <a:latin typeface="Times New Roman"/>
              <a:cs typeface="Times New Roman"/>
            </a:endParaRPr>
          </a:p>
          <a:p>
            <a:pPr marL="551180">
              <a:lnSpc>
                <a:spcPct val="100000"/>
              </a:lnSpc>
            </a:pP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*104 +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*100 +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*108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+</a:t>
            </a:r>
            <a:endParaRPr sz="2600">
              <a:latin typeface="Times New Roman"/>
              <a:cs typeface="Times New Roman"/>
            </a:endParaRPr>
          </a:p>
          <a:p>
            <a:pPr marL="551180">
              <a:lnSpc>
                <a:spcPct val="100000"/>
              </a:lnSpc>
            </a:pP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*99 +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*98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+</a:t>
            </a:r>
            <a:endParaRPr sz="2600">
              <a:latin typeface="Times New Roman"/>
              <a:cs typeface="Times New Roman"/>
            </a:endParaRPr>
          </a:p>
          <a:p>
            <a:pPr marL="551180">
              <a:lnSpc>
                <a:spcPct val="100000"/>
              </a:lnSpc>
            </a:pP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*95 +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*90 +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400" spc="-7" baseline="24305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/</a:t>
            </a:r>
            <a:r>
              <a:rPr sz="2400" spc="-7" baseline="-20833" dirty="0">
                <a:latin typeface="Times New Roman"/>
                <a:cs typeface="Times New Roman"/>
              </a:rPr>
              <a:t>9</a:t>
            </a:r>
            <a:r>
              <a:rPr sz="2600" spc="-5" dirty="0">
                <a:latin typeface="Times New Roman"/>
                <a:cs typeface="Times New Roman"/>
              </a:rPr>
              <a:t>*85</a:t>
            </a:r>
            <a:endParaRPr sz="2600">
              <a:latin typeface="Times New Roman"/>
              <a:cs typeface="Times New Roman"/>
            </a:endParaRPr>
          </a:p>
          <a:p>
            <a:pPr marR="2482850" algn="ctr">
              <a:lnSpc>
                <a:spcPct val="100000"/>
              </a:lnSpc>
            </a:pPr>
            <a:r>
              <a:rPr sz="2600" spc="-5" dirty="0">
                <a:latin typeface="Times New Roman"/>
                <a:cs typeface="Times New Roman"/>
              </a:rPr>
              <a:t>=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98.3333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7672069" y="1981878"/>
          <a:ext cx="1420495" cy="1829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"/>
                <a:gridCol w="647065"/>
                <a:gridCol w="387350"/>
              </a:tblGrid>
              <a:tr h="454659">
                <a:tc>
                  <a:txBody>
                    <a:bodyPr/>
                    <a:lstStyle/>
                    <a:p>
                      <a:pPr marR="4445" algn="ctr">
                        <a:lnSpc>
                          <a:spcPts val="19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9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18795">
                <a:tc>
                  <a:txBody>
                    <a:bodyPr/>
                    <a:lstStyle/>
                    <a:p>
                      <a:pPr marR="4445" algn="ctr">
                        <a:lnSpc>
                          <a:spcPts val="241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41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29590">
                <a:tc>
                  <a:txBody>
                    <a:bodyPr/>
                    <a:lstStyle/>
                    <a:p>
                      <a:pPr marR="4445" algn="ctr">
                        <a:lnSpc>
                          <a:spcPts val="24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43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600" spc="-7" baseline="-16203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400" spc="-7" baseline="-45138" dirty="0">
                          <a:latin typeface="Arial"/>
                          <a:cs typeface="Arial"/>
                        </a:rPr>
                        <a:t>9</a:t>
                      </a:r>
                      <a:endParaRPr sz="2400" baseline="-4513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26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spcBef>
                          <a:spcPts val="39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Filter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975360" y="2074926"/>
            <a:ext cx="3638549" cy="3397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3355" y="2043683"/>
            <a:ext cx="3876675" cy="76200"/>
          </a:xfrm>
          <a:custGeom>
            <a:avLst/>
            <a:gdLst/>
            <a:ahLst/>
            <a:cxnLst/>
            <a:rect l="l" t="t" r="r" b="b"/>
            <a:pathLst>
              <a:path w="3876675" h="76200">
                <a:moveTo>
                  <a:pt x="73642" y="25146"/>
                </a:moveTo>
                <a:lnTo>
                  <a:pt x="73247" y="23145"/>
                </a:lnTo>
                <a:lnTo>
                  <a:pt x="65150" y="11049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8" y="64865"/>
                </a:lnTo>
                <a:lnTo>
                  <a:pt x="23145" y="73140"/>
                </a:lnTo>
                <a:lnTo>
                  <a:pt x="38100" y="76200"/>
                </a:lnTo>
                <a:lnTo>
                  <a:pt x="38100" y="25146"/>
                </a:lnTo>
                <a:lnTo>
                  <a:pt x="73642" y="25146"/>
                </a:lnTo>
                <a:close/>
              </a:path>
              <a:path w="3876675" h="76200">
                <a:moveTo>
                  <a:pt x="76200" y="38100"/>
                </a:moveTo>
                <a:lnTo>
                  <a:pt x="73642" y="25146"/>
                </a:lnTo>
                <a:lnTo>
                  <a:pt x="38100" y="25146"/>
                </a:lnTo>
                <a:lnTo>
                  <a:pt x="38100" y="50292"/>
                </a:lnTo>
                <a:lnTo>
                  <a:pt x="73739" y="50292"/>
                </a:lnTo>
                <a:lnTo>
                  <a:pt x="76200" y="38100"/>
                </a:lnTo>
                <a:close/>
              </a:path>
              <a:path w="3876675" h="76200">
                <a:moveTo>
                  <a:pt x="73739" y="50292"/>
                </a:moveTo>
                <a:lnTo>
                  <a:pt x="38100" y="50292"/>
                </a:lnTo>
                <a:lnTo>
                  <a:pt x="38100" y="76200"/>
                </a:lnTo>
                <a:lnTo>
                  <a:pt x="53054" y="73140"/>
                </a:lnTo>
                <a:lnTo>
                  <a:pt x="65150" y="64865"/>
                </a:lnTo>
                <a:lnTo>
                  <a:pt x="73247" y="52732"/>
                </a:lnTo>
                <a:lnTo>
                  <a:pt x="73739" y="50292"/>
                </a:lnTo>
                <a:close/>
              </a:path>
              <a:path w="3876675" h="76200">
                <a:moveTo>
                  <a:pt x="3813047" y="50292"/>
                </a:moveTo>
                <a:lnTo>
                  <a:pt x="3813047" y="25146"/>
                </a:lnTo>
                <a:lnTo>
                  <a:pt x="73642" y="25146"/>
                </a:lnTo>
                <a:lnTo>
                  <a:pt x="76200" y="38100"/>
                </a:lnTo>
                <a:lnTo>
                  <a:pt x="76199" y="50292"/>
                </a:lnTo>
                <a:lnTo>
                  <a:pt x="3813047" y="50292"/>
                </a:lnTo>
                <a:close/>
              </a:path>
              <a:path w="3876675" h="76200">
                <a:moveTo>
                  <a:pt x="76199" y="50292"/>
                </a:moveTo>
                <a:lnTo>
                  <a:pt x="76200" y="38100"/>
                </a:lnTo>
                <a:lnTo>
                  <a:pt x="73739" y="50292"/>
                </a:lnTo>
                <a:lnTo>
                  <a:pt x="76199" y="50292"/>
                </a:lnTo>
                <a:close/>
              </a:path>
              <a:path w="3876675" h="76200">
                <a:moveTo>
                  <a:pt x="3876293" y="38100"/>
                </a:moveTo>
                <a:lnTo>
                  <a:pt x="3800093" y="0"/>
                </a:lnTo>
                <a:lnTo>
                  <a:pt x="3800093" y="25146"/>
                </a:lnTo>
                <a:lnTo>
                  <a:pt x="3813047" y="25146"/>
                </a:lnTo>
                <a:lnTo>
                  <a:pt x="3813047" y="69723"/>
                </a:lnTo>
                <a:lnTo>
                  <a:pt x="3876293" y="38100"/>
                </a:lnTo>
                <a:close/>
              </a:path>
              <a:path w="3876675" h="76200">
                <a:moveTo>
                  <a:pt x="3813047" y="69723"/>
                </a:moveTo>
                <a:lnTo>
                  <a:pt x="3813047" y="50292"/>
                </a:lnTo>
                <a:lnTo>
                  <a:pt x="3800093" y="50292"/>
                </a:lnTo>
                <a:lnTo>
                  <a:pt x="3800093" y="76200"/>
                </a:lnTo>
                <a:lnTo>
                  <a:pt x="3813047" y="69723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3355" y="2043683"/>
            <a:ext cx="76200" cy="3599179"/>
          </a:xfrm>
          <a:custGeom>
            <a:avLst/>
            <a:gdLst/>
            <a:ahLst/>
            <a:cxnLst/>
            <a:rect l="l" t="t" r="r" b="b"/>
            <a:pathLst>
              <a:path w="76200" h="3599179">
                <a:moveTo>
                  <a:pt x="76200" y="38100"/>
                </a:moveTo>
                <a:lnTo>
                  <a:pt x="73247" y="23145"/>
                </a:lnTo>
                <a:lnTo>
                  <a:pt x="65150" y="11049"/>
                </a:lnTo>
                <a:lnTo>
                  <a:pt x="53054" y="2952"/>
                </a:lnTo>
                <a:lnTo>
                  <a:pt x="38100" y="0"/>
                </a:lnTo>
                <a:lnTo>
                  <a:pt x="23145" y="2952"/>
                </a:lnTo>
                <a:lnTo>
                  <a:pt x="11048" y="11049"/>
                </a:lnTo>
                <a:lnTo>
                  <a:pt x="2952" y="23145"/>
                </a:lnTo>
                <a:lnTo>
                  <a:pt x="0" y="38100"/>
                </a:lnTo>
                <a:lnTo>
                  <a:pt x="2952" y="52732"/>
                </a:lnTo>
                <a:lnTo>
                  <a:pt x="11048" y="64865"/>
                </a:lnTo>
                <a:lnTo>
                  <a:pt x="23145" y="73140"/>
                </a:lnTo>
                <a:lnTo>
                  <a:pt x="25145" y="73549"/>
                </a:lnTo>
                <a:lnTo>
                  <a:pt x="25145" y="38100"/>
                </a:lnTo>
                <a:lnTo>
                  <a:pt x="51053" y="38100"/>
                </a:lnTo>
                <a:lnTo>
                  <a:pt x="51053" y="73549"/>
                </a:lnTo>
                <a:lnTo>
                  <a:pt x="53054" y="73140"/>
                </a:lnTo>
                <a:lnTo>
                  <a:pt x="65150" y="64865"/>
                </a:lnTo>
                <a:lnTo>
                  <a:pt x="73247" y="52732"/>
                </a:lnTo>
                <a:lnTo>
                  <a:pt x="76200" y="38100"/>
                </a:lnTo>
                <a:close/>
              </a:path>
              <a:path w="76200" h="3599179">
                <a:moveTo>
                  <a:pt x="76200" y="3522726"/>
                </a:moveTo>
                <a:lnTo>
                  <a:pt x="0" y="3522726"/>
                </a:lnTo>
                <a:lnTo>
                  <a:pt x="25146" y="3573018"/>
                </a:lnTo>
                <a:lnTo>
                  <a:pt x="25146" y="3534918"/>
                </a:lnTo>
                <a:lnTo>
                  <a:pt x="51054" y="3534918"/>
                </a:lnTo>
                <a:lnTo>
                  <a:pt x="51054" y="3573018"/>
                </a:lnTo>
                <a:lnTo>
                  <a:pt x="76200" y="3522726"/>
                </a:lnTo>
                <a:close/>
              </a:path>
              <a:path w="76200" h="3599179">
                <a:moveTo>
                  <a:pt x="51053" y="73549"/>
                </a:moveTo>
                <a:lnTo>
                  <a:pt x="51053" y="38100"/>
                </a:lnTo>
                <a:lnTo>
                  <a:pt x="25145" y="38100"/>
                </a:lnTo>
                <a:lnTo>
                  <a:pt x="25145" y="73549"/>
                </a:lnTo>
                <a:lnTo>
                  <a:pt x="38100" y="76200"/>
                </a:lnTo>
                <a:lnTo>
                  <a:pt x="51053" y="73549"/>
                </a:lnTo>
                <a:close/>
              </a:path>
              <a:path w="76200" h="3599179">
                <a:moveTo>
                  <a:pt x="51054" y="3522726"/>
                </a:moveTo>
                <a:lnTo>
                  <a:pt x="51053" y="73549"/>
                </a:lnTo>
                <a:lnTo>
                  <a:pt x="38100" y="76200"/>
                </a:lnTo>
                <a:lnTo>
                  <a:pt x="25145" y="73549"/>
                </a:lnTo>
                <a:lnTo>
                  <a:pt x="25146" y="3522726"/>
                </a:lnTo>
                <a:lnTo>
                  <a:pt x="51054" y="3522726"/>
                </a:lnTo>
                <a:close/>
              </a:path>
              <a:path w="76200" h="3599179">
                <a:moveTo>
                  <a:pt x="51054" y="3573018"/>
                </a:moveTo>
                <a:lnTo>
                  <a:pt x="51054" y="3534918"/>
                </a:lnTo>
                <a:lnTo>
                  <a:pt x="25146" y="3534918"/>
                </a:lnTo>
                <a:lnTo>
                  <a:pt x="25146" y="3573018"/>
                </a:lnTo>
                <a:lnTo>
                  <a:pt x="38100" y="3598926"/>
                </a:lnTo>
                <a:lnTo>
                  <a:pt x="51054" y="3573018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60982" y="1870710"/>
            <a:ext cx="5824727" cy="27012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62750" y="3747008"/>
            <a:ext cx="1413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5765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Arial"/>
                <a:cs typeface="Arial"/>
              </a:rPr>
              <a:t>Simple</a:t>
            </a:r>
            <a:r>
              <a:rPr sz="1600" i="1" spc="-8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3*3  Neighbourhood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09009" y="3950575"/>
            <a:ext cx="153670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69"/>
              </a:lnSpc>
            </a:pPr>
            <a:r>
              <a:rPr sz="800" i="1" spc="-5" dirty="0">
                <a:latin typeface="Times New Roman"/>
                <a:cs typeface="Times New Roman"/>
              </a:rPr>
              <a:t>106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7455" y="3717195"/>
            <a:ext cx="18986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104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98697" y="3949605"/>
            <a:ext cx="12700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99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8697" y="4174395"/>
            <a:ext cx="12700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95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88435" y="3717195"/>
            <a:ext cx="18986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17035" y="3717195"/>
            <a:ext cx="18986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108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8278" y="3949605"/>
            <a:ext cx="12700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98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19678" y="4174395"/>
            <a:ext cx="12700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90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48278" y="4174395"/>
            <a:ext cx="12700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85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49244" y="3756152"/>
            <a:ext cx="730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66947" y="3644138"/>
            <a:ext cx="5657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  <a:tab pos="469265" algn="l"/>
              </a:tabLst>
            </a:pPr>
            <a:r>
              <a:rPr sz="650" spc="5" dirty="0">
                <a:latin typeface="Arial"/>
                <a:cs typeface="Arial"/>
              </a:rPr>
              <a:t>1</a:t>
            </a:r>
            <a:r>
              <a:rPr sz="1500" baseline="-16666" dirty="0">
                <a:latin typeface="Arial"/>
                <a:cs typeface="Arial"/>
              </a:rPr>
              <a:t>/	</a:t>
            </a:r>
            <a:r>
              <a:rPr sz="650" spc="5" dirty="0">
                <a:latin typeface="Arial"/>
                <a:cs typeface="Arial"/>
              </a:rPr>
              <a:t>1</a:t>
            </a:r>
            <a:r>
              <a:rPr sz="1500" baseline="-16666" dirty="0">
                <a:latin typeface="Arial"/>
                <a:cs typeface="Arial"/>
              </a:rPr>
              <a:t>/	</a:t>
            </a:r>
            <a:r>
              <a:rPr sz="650" spc="5" dirty="0">
                <a:latin typeface="Arial"/>
                <a:cs typeface="Arial"/>
              </a:rPr>
              <a:t>1</a:t>
            </a:r>
            <a:r>
              <a:rPr sz="1500" baseline="-16666" dirty="0">
                <a:latin typeface="Arial"/>
                <a:cs typeface="Arial"/>
              </a:rPr>
              <a:t>/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77844" y="3756152"/>
            <a:ext cx="3016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40665" algn="l"/>
              </a:tabLst>
            </a:pPr>
            <a:r>
              <a:rPr sz="650" spc="5" dirty="0">
                <a:latin typeface="Arial"/>
                <a:cs typeface="Arial"/>
              </a:rPr>
              <a:t>9	9</a:t>
            </a:r>
            <a:endParaRPr sz="6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49244" y="3981703"/>
            <a:ext cx="730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77844" y="3981703"/>
            <a:ext cx="3016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40665" algn="l"/>
              </a:tabLst>
            </a:pPr>
            <a:r>
              <a:rPr sz="650" spc="5" dirty="0">
                <a:solidFill>
                  <a:srgbClr val="FFFFFF"/>
                </a:solidFill>
                <a:latin typeface="Arial"/>
                <a:cs typeface="Arial"/>
              </a:rPr>
              <a:t>9	</a:t>
            </a: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49244" y="4210303"/>
            <a:ext cx="730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77844" y="4210303"/>
            <a:ext cx="7302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3247898" y="3932544"/>
          <a:ext cx="603250" cy="464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325"/>
                <a:gridCol w="228600"/>
                <a:gridCol w="187325"/>
              </a:tblGrid>
              <a:tr h="184785">
                <a:tc>
                  <a:txBody>
                    <a:bodyPr/>
                    <a:lstStyle/>
                    <a:p>
                      <a:pPr marL="31750">
                        <a:lnSpc>
                          <a:spcPts val="80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baseline="-16666" dirty="0">
                          <a:latin typeface="Arial"/>
                          <a:cs typeface="Arial"/>
                        </a:rPr>
                        <a:t>/</a:t>
                      </a:r>
                      <a:endParaRPr sz="15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sz="6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500" baseline="-1666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endParaRPr sz="15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80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baseline="-16666" dirty="0">
                          <a:latin typeface="Arial"/>
                          <a:cs typeface="Arial"/>
                        </a:rPr>
                        <a:t>/</a:t>
                      </a:r>
                      <a:endParaRPr sz="15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84785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baseline="-16666" dirty="0">
                          <a:latin typeface="Arial"/>
                          <a:cs typeface="Arial"/>
                        </a:rPr>
                        <a:t>/</a:t>
                      </a:r>
                      <a:endParaRPr sz="15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baseline="-16666" dirty="0">
                          <a:latin typeface="Arial"/>
                          <a:cs typeface="Arial"/>
                        </a:rPr>
                        <a:t>/</a:t>
                      </a:r>
                      <a:endParaRPr sz="15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14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500" spc="-7" baseline="-16666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975" baseline="-47008" dirty="0">
                          <a:latin typeface="Arial"/>
                          <a:cs typeface="Arial"/>
                        </a:rPr>
                        <a:t>9</a:t>
                      </a:r>
                      <a:endParaRPr sz="975" baseline="-47008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3964178" y="3747008"/>
            <a:ext cx="13576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0033CC"/>
                </a:solidFill>
                <a:latin typeface="Arial"/>
                <a:cs typeface="Arial"/>
              </a:rPr>
              <a:t>3*3</a:t>
            </a:r>
            <a:r>
              <a:rPr sz="1600" i="1" spc="-8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33CC"/>
                </a:solidFill>
                <a:latin typeface="Arial"/>
                <a:cs typeface="Arial"/>
              </a:rPr>
              <a:t>Smoothing  Filter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01309" y="1970786"/>
            <a:ext cx="1614170" cy="2105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  <a:tabLst>
                <a:tab pos="615315" algn="l"/>
                <a:tab pos="1137920" algn="l"/>
              </a:tabLst>
            </a:pPr>
            <a:r>
              <a:rPr sz="2000" i="1" spc="-5" dirty="0">
                <a:latin typeface="Times New Roman"/>
                <a:cs typeface="Times New Roman"/>
              </a:rPr>
              <a:t>104	100	108</a:t>
            </a:r>
            <a:endParaRPr sz="2000">
              <a:latin typeface="Times New Roman"/>
              <a:cs typeface="Times New Roman"/>
            </a:endParaRPr>
          </a:p>
          <a:p>
            <a:pPr marL="154940">
              <a:lnSpc>
                <a:spcPct val="100000"/>
              </a:lnSpc>
              <a:spcBef>
                <a:spcPts val="1665"/>
              </a:spcBef>
              <a:tabLst>
                <a:tab pos="615315" algn="l"/>
                <a:tab pos="1200785" algn="l"/>
              </a:tabLst>
            </a:pPr>
            <a:r>
              <a:rPr sz="2000" i="1" spc="-5" dirty="0">
                <a:latin typeface="Times New Roman"/>
                <a:cs typeface="Times New Roman"/>
              </a:rPr>
              <a:t>99	106	98</a:t>
            </a:r>
            <a:endParaRPr sz="2000">
              <a:latin typeface="Times New Roman"/>
              <a:cs typeface="Times New Roman"/>
            </a:endParaRPr>
          </a:p>
          <a:p>
            <a:pPr marL="154940">
              <a:lnSpc>
                <a:spcPct val="100000"/>
              </a:lnSpc>
              <a:spcBef>
                <a:spcPts val="1710"/>
              </a:spcBef>
              <a:tabLst>
                <a:tab pos="678180" algn="l"/>
                <a:tab pos="1200785" algn="l"/>
              </a:tabLst>
            </a:pPr>
            <a:r>
              <a:rPr sz="2000" i="1" spc="-5" dirty="0">
                <a:latin typeface="Times New Roman"/>
                <a:cs typeface="Times New Roman"/>
              </a:rPr>
              <a:t>95	90	85</a:t>
            </a:r>
            <a:endParaRPr sz="200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000"/>
              </a:lnSpc>
              <a:spcBef>
                <a:spcPts val="1480"/>
              </a:spcBef>
            </a:pPr>
            <a:r>
              <a:rPr sz="1800" b="1" spc="-5" dirty="0">
                <a:latin typeface="Arial"/>
                <a:cs typeface="Arial"/>
              </a:rPr>
              <a:t>Original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  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78471" y="2295397"/>
            <a:ext cx="3683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i="1" dirty="0">
                <a:latin typeface="Times New Roman"/>
                <a:cs typeface="Times New Roman"/>
              </a:rPr>
              <a:t>*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4504" y="6266179"/>
            <a:ext cx="87331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latin typeface="Trebuchet MS"/>
                <a:cs typeface="Trebuchet MS"/>
              </a:rPr>
              <a:t>The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above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repeated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for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every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pixel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original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image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to  </a:t>
            </a:r>
            <a:r>
              <a:rPr sz="2800" spc="-140" dirty="0">
                <a:latin typeface="Trebuchet MS"/>
                <a:cs typeface="Trebuchet MS"/>
              </a:rPr>
              <a:t>generate </a:t>
            </a:r>
            <a:r>
              <a:rPr sz="2800" spc="-125" dirty="0">
                <a:latin typeface="Trebuchet MS"/>
                <a:cs typeface="Trebuchet MS"/>
              </a:rPr>
              <a:t>the </a:t>
            </a:r>
            <a:r>
              <a:rPr sz="2800" spc="-85" dirty="0">
                <a:latin typeface="Trebuchet MS"/>
                <a:cs typeface="Trebuchet MS"/>
              </a:rPr>
              <a:t>smoothed</a:t>
            </a:r>
            <a:r>
              <a:rPr sz="2800" spc="-39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650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Smoothing </a:t>
            </a:r>
            <a:r>
              <a:rPr sz="3600" spc="-250" dirty="0"/>
              <a:t>an </a:t>
            </a:r>
            <a:r>
              <a:rPr sz="3600" spc="-245" dirty="0"/>
              <a:t>Image </a:t>
            </a:r>
            <a:r>
              <a:rPr sz="3600" spc="-285" dirty="0"/>
              <a:t>by</a:t>
            </a:r>
            <a:r>
              <a:rPr sz="3600" dirty="0"/>
              <a:t> </a:t>
            </a:r>
            <a:r>
              <a:rPr sz="3600" spc="-300" dirty="0"/>
              <a:t>Averaging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2901" y="4749799"/>
            <a:ext cx="8699500" cy="2219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20" dirty="0">
                <a:latin typeface="Trebuchet MS"/>
                <a:cs typeface="Trebuchet MS"/>
              </a:rPr>
              <a:t>Many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possible </a:t>
            </a:r>
            <a:r>
              <a:rPr sz="2400" spc="-140" dirty="0">
                <a:latin typeface="Trebuchet MS"/>
                <a:cs typeface="Trebuchet MS"/>
              </a:rPr>
              <a:t>filter </a:t>
            </a:r>
            <a:r>
              <a:rPr sz="2400" spc="-105" dirty="0">
                <a:latin typeface="Trebuchet MS"/>
                <a:cs typeface="Trebuchet MS"/>
              </a:rPr>
              <a:t>parameters </a:t>
            </a:r>
            <a:r>
              <a:rPr sz="2400" spc="-160" dirty="0">
                <a:latin typeface="Trebuchet MS"/>
                <a:cs typeface="Trebuchet MS"/>
              </a:rPr>
              <a:t>(size, </a:t>
            </a:r>
            <a:r>
              <a:rPr sz="2400" spc="-120" dirty="0">
                <a:latin typeface="Trebuchet MS"/>
                <a:cs typeface="Trebuchet MS"/>
              </a:rPr>
              <a:t>weights, </a:t>
            </a:r>
            <a:r>
              <a:rPr sz="2400" spc="-125" dirty="0">
                <a:latin typeface="Trebuchet MS"/>
                <a:cs typeface="Trebuchet MS"/>
              </a:rPr>
              <a:t>function, </a:t>
            </a:r>
            <a:r>
              <a:rPr sz="2400" spc="-150" dirty="0">
                <a:latin typeface="Trebuchet MS"/>
                <a:cs typeface="Trebuchet MS"/>
              </a:rPr>
              <a:t>etc)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0" dirty="0">
                <a:solidFill>
                  <a:srgbClr val="00B0F0"/>
                </a:solidFill>
                <a:latin typeface="Arial"/>
                <a:cs typeface="Arial"/>
              </a:rPr>
              <a:t>Filter </a:t>
            </a:r>
            <a:r>
              <a:rPr sz="2400" b="1" spc="-210" dirty="0">
                <a:solidFill>
                  <a:srgbClr val="00B0F0"/>
                </a:solidFill>
                <a:latin typeface="Arial"/>
                <a:cs typeface="Arial"/>
              </a:rPr>
              <a:t>size </a:t>
            </a:r>
            <a:r>
              <a:rPr sz="2400" b="1" spc="-180" dirty="0">
                <a:solidFill>
                  <a:srgbClr val="00B0F0"/>
                </a:solidFill>
                <a:latin typeface="Arial"/>
                <a:cs typeface="Arial"/>
              </a:rPr>
              <a:t>(size </a:t>
            </a:r>
            <a:r>
              <a:rPr sz="2400" b="1" spc="-110" dirty="0">
                <a:solidFill>
                  <a:srgbClr val="00B0F0"/>
                </a:solidFill>
                <a:latin typeface="Arial"/>
                <a:cs typeface="Arial"/>
              </a:rPr>
              <a:t>of </a:t>
            </a:r>
            <a:r>
              <a:rPr sz="2400" b="1" spc="-160" dirty="0">
                <a:solidFill>
                  <a:srgbClr val="00B0F0"/>
                </a:solidFill>
                <a:latin typeface="Arial"/>
                <a:cs typeface="Arial"/>
              </a:rPr>
              <a:t>neighborhood): </a:t>
            </a:r>
            <a:r>
              <a:rPr sz="2400" spc="-135" dirty="0">
                <a:latin typeface="Trebuchet MS"/>
                <a:cs typeface="Trebuchet MS"/>
              </a:rPr>
              <a:t>3x3, 5x5, 7x7,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…,21x21,..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0" dirty="0">
                <a:solidFill>
                  <a:srgbClr val="00B0F0"/>
                </a:solidFill>
                <a:latin typeface="Arial"/>
                <a:cs typeface="Arial"/>
              </a:rPr>
              <a:t>Filter </a:t>
            </a:r>
            <a:r>
              <a:rPr sz="2400" b="1" spc="-195" dirty="0">
                <a:solidFill>
                  <a:srgbClr val="00B0F0"/>
                </a:solidFill>
                <a:latin typeface="Arial"/>
                <a:cs typeface="Arial"/>
              </a:rPr>
              <a:t>shape: </a:t>
            </a:r>
            <a:r>
              <a:rPr sz="2400" spc="-80" dirty="0">
                <a:latin typeface="Trebuchet MS"/>
                <a:cs typeface="Trebuchet MS"/>
              </a:rPr>
              <a:t>not </a:t>
            </a:r>
            <a:r>
              <a:rPr sz="2400" spc="-110" dirty="0">
                <a:latin typeface="Trebuchet MS"/>
                <a:cs typeface="Trebuchet MS"/>
              </a:rPr>
              <a:t>necessarily </a:t>
            </a:r>
            <a:r>
              <a:rPr sz="2400" spc="-114" dirty="0">
                <a:latin typeface="Trebuchet MS"/>
                <a:cs typeface="Trebuchet MS"/>
              </a:rPr>
              <a:t>square. </a:t>
            </a:r>
            <a:r>
              <a:rPr sz="2400" spc="-110" dirty="0">
                <a:latin typeface="Trebuchet MS"/>
                <a:cs typeface="Trebuchet MS"/>
              </a:rPr>
              <a:t>Can </a:t>
            </a:r>
            <a:r>
              <a:rPr sz="2400" spc="-100" dirty="0">
                <a:latin typeface="Trebuchet MS"/>
                <a:cs typeface="Trebuchet MS"/>
              </a:rPr>
              <a:t>be </a:t>
            </a:r>
            <a:r>
              <a:rPr sz="2400" spc="-135" dirty="0">
                <a:latin typeface="Trebuchet MS"/>
                <a:cs typeface="Trebuchet MS"/>
              </a:rPr>
              <a:t>rectangle, </a:t>
            </a:r>
            <a:r>
              <a:rPr sz="2400" spc="-170" dirty="0">
                <a:latin typeface="Trebuchet MS"/>
                <a:cs typeface="Trebuchet MS"/>
              </a:rPr>
              <a:t>circle,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etc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20" dirty="0">
                <a:solidFill>
                  <a:srgbClr val="00B0F0"/>
                </a:solidFill>
                <a:latin typeface="Arial"/>
                <a:cs typeface="Arial"/>
              </a:rPr>
              <a:t>Filter </a:t>
            </a:r>
            <a:r>
              <a:rPr sz="2400" b="1" spc="-160" dirty="0">
                <a:solidFill>
                  <a:srgbClr val="00B0F0"/>
                </a:solidFill>
                <a:latin typeface="Arial"/>
                <a:cs typeface="Arial"/>
              </a:rPr>
              <a:t>weights: </a:t>
            </a:r>
            <a:r>
              <a:rPr sz="2400" spc="45" dirty="0">
                <a:latin typeface="Trebuchet MS"/>
                <a:cs typeface="Trebuchet MS"/>
              </a:rPr>
              <a:t>May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apply </a:t>
            </a:r>
            <a:r>
              <a:rPr sz="2400" spc="-95" dirty="0">
                <a:latin typeface="Trebuchet MS"/>
                <a:cs typeface="Trebuchet MS"/>
              </a:rPr>
              <a:t>unequal weighting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125" dirty="0">
                <a:latin typeface="Trebuchet MS"/>
                <a:cs typeface="Trebuchet MS"/>
              </a:rPr>
              <a:t>different </a:t>
            </a:r>
            <a:r>
              <a:rPr sz="2400" spc="-120" dirty="0"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60" dirty="0">
                <a:solidFill>
                  <a:srgbClr val="00B0F0"/>
                </a:solidFill>
                <a:latin typeface="Arial"/>
                <a:cs typeface="Arial"/>
              </a:rPr>
              <a:t>Filters</a:t>
            </a:r>
            <a:r>
              <a:rPr sz="2400" b="1" spc="-12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00B0F0"/>
                </a:solidFill>
                <a:latin typeface="Arial"/>
                <a:cs typeface="Arial"/>
              </a:rPr>
              <a:t>function:</a:t>
            </a:r>
            <a:r>
              <a:rPr sz="2400" b="1" spc="-13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linear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(a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weighted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summation)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nonlinear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8549" y="1894914"/>
            <a:ext cx="5200830" cy="234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0776" y="2119883"/>
            <a:ext cx="2161032" cy="1856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5276" y="4272025"/>
            <a:ext cx="159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Previous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example:  Filter size: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3x3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3504" y="3276600"/>
            <a:ext cx="187960" cy="969010"/>
          </a:xfrm>
          <a:custGeom>
            <a:avLst/>
            <a:gdLst/>
            <a:ahLst/>
            <a:cxnLst/>
            <a:rect l="l" t="t" r="r" b="b"/>
            <a:pathLst>
              <a:path w="187959" h="969010">
                <a:moveTo>
                  <a:pt x="148239" y="55363"/>
                </a:moveTo>
                <a:lnTo>
                  <a:pt x="140965" y="37672"/>
                </a:lnTo>
                <a:lnTo>
                  <a:pt x="129148" y="52606"/>
                </a:lnTo>
                <a:lnTo>
                  <a:pt x="0" y="965454"/>
                </a:lnTo>
                <a:lnTo>
                  <a:pt x="19050" y="968501"/>
                </a:lnTo>
                <a:lnTo>
                  <a:pt x="148239" y="55363"/>
                </a:lnTo>
                <a:close/>
              </a:path>
              <a:path w="187959" h="969010">
                <a:moveTo>
                  <a:pt x="187451" y="102107"/>
                </a:moveTo>
                <a:lnTo>
                  <a:pt x="185927" y="96773"/>
                </a:lnTo>
                <a:lnTo>
                  <a:pt x="146303" y="0"/>
                </a:lnTo>
                <a:lnTo>
                  <a:pt x="81533" y="82295"/>
                </a:lnTo>
                <a:lnTo>
                  <a:pt x="78485" y="86867"/>
                </a:lnTo>
                <a:lnTo>
                  <a:pt x="78485" y="92201"/>
                </a:lnTo>
                <a:lnTo>
                  <a:pt x="129148" y="52606"/>
                </a:lnTo>
                <a:lnTo>
                  <a:pt x="134111" y="17525"/>
                </a:lnTo>
                <a:lnTo>
                  <a:pt x="153161" y="20573"/>
                </a:lnTo>
                <a:lnTo>
                  <a:pt x="153161" y="67333"/>
                </a:lnTo>
                <a:lnTo>
                  <a:pt x="168401" y="104393"/>
                </a:lnTo>
                <a:lnTo>
                  <a:pt x="169925" y="108965"/>
                </a:lnTo>
                <a:lnTo>
                  <a:pt x="175259" y="111251"/>
                </a:lnTo>
                <a:lnTo>
                  <a:pt x="180593" y="109727"/>
                </a:lnTo>
                <a:lnTo>
                  <a:pt x="185165" y="107441"/>
                </a:lnTo>
                <a:lnTo>
                  <a:pt x="187451" y="102107"/>
                </a:lnTo>
                <a:close/>
              </a:path>
              <a:path w="187959" h="969010">
                <a:moveTo>
                  <a:pt x="153161" y="20573"/>
                </a:moveTo>
                <a:lnTo>
                  <a:pt x="134111" y="17525"/>
                </a:lnTo>
                <a:lnTo>
                  <a:pt x="129148" y="52606"/>
                </a:lnTo>
                <a:lnTo>
                  <a:pt x="134873" y="45370"/>
                </a:lnTo>
                <a:lnTo>
                  <a:pt x="134873" y="22859"/>
                </a:lnTo>
                <a:lnTo>
                  <a:pt x="150875" y="25145"/>
                </a:lnTo>
                <a:lnTo>
                  <a:pt x="150875" y="36731"/>
                </a:lnTo>
                <a:lnTo>
                  <a:pt x="153161" y="20573"/>
                </a:lnTo>
                <a:close/>
              </a:path>
              <a:path w="187959" h="969010">
                <a:moveTo>
                  <a:pt x="150875" y="25145"/>
                </a:moveTo>
                <a:lnTo>
                  <a:pt x="134873" y="22859"/>
                </a:lnTo>
                <a:lnTo>
                  <a:pt x="140965" y="37672"/>
                </a:lnTo>
                <a:lnTo>
                  <a:pt x="150875" y="25145"/>
                </a:lnTo>
                <a:close/>
              </a:path>
              <a:path w="187959" h="969010">
                <a:moveTo>
                  <a:pt x="140965" y="37672"/>
                </a:moveTo>
                <a:lnTo>
                  <a:pt x="134873" y="22859"/>
                </a:lnTo>
                <a:lnTo>
                  <a:pt x="134873" y="45370"/>
                </a:lnTo>
                <a:lnTo>
                  <a:pt x="140965" y="37672"/>
                </a:lnTo>
                <a:close/>
              </a:path>
              <a:path w="187959" h="969010">
                <a:moveTo>
                  <a:pt x="150875" y="36731"/>
                </a:moveTo>
                <a:lnTo>
                  <a:pt x="150875" y="25145"/>
                </a:lnTo>
                <a:lnTo>
                  <a:pt x="140965" y="37672"/>
                </a:lnTo>
                <a:lnTo>
                  <a:pt x="148239" y="55363"/>
                </a:lnTo>
                <a:lnTo>
                  <a:pt x="150875" y="36731"/>
                </a:lnTo>
                <a:close/>
              </a:path>
              <a:path w="187959" h="969010">
                <a:moveTo>
                  <a:pt x="153161" y="67333"/>
                </a:moveTo>
                <a:lnTo>
                  <a:pt x="153161" y="20573"/>
                </a:lnTo>
                <a:lnTo>
                  <a:pt x="148239" y="55363"/>
                </a:lnTo>
                <a:lnTo>
                  <a:pt x="153161" y="673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18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5" dirty="0"/>
              <a:t>The </a:t>
            </a:r>
            <a:r>
              <a:rPr sz="3600" spc="-180" dirty="0"/>
              <a:t>Filter</a:t>
            </a:r>
            <a:r>
              <a:rPr sz="3600" spc="-125" dirty="0"/>
              <a:t> </a:t>
            </a:r>
            <a:r>
              <a:rPr sz="3600" spc="-110" dirty="0"/>
              <a:t>Matrix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38585" y="2015453"/>
            <a:ext cx="5025836" cy="412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8812" y="2892321"/>
            <a:ext cx="5711851" cy="765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8546" y="4189245"/>
            <a:ext cx="4672560" cy="773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85102" y="4141724"/>
            <a:ext cx="2259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Filter operation can be  expressed as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matrix  Example: averaging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200" y="4475988"/>
            <a:ext cx="914400" cy="110489"/>
          </a:xfrm>
          <a:custGeom>
            <a:avLst/>
            <a:gdLst/>
            <a:ahLst/>
            <a:cxnLst/>
            <a:rect l="l" t="t" r="r" b="b"/>
            <a:pathLst>
              <a:path w="9144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5909"/>
                </a:lnTo>
                <a:lnTo>
                  <a:pt x="19050" y="45720"/>
                </a:lnTo>
                <a:lnTo>
                  <a:pt x="54601" y="45720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914400" h="110489">
                <a:moveTo>
                  <a:pt x="54601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7244"/>
                </a:lnTo>
                <a:lnTo>
                  <a:pt x="38178" y="55245"/>
                </a:lnTo>
                <a:lnTo>
                  <a:pt x="54601" y="45720"/>
                </a:lnTo>
                <a:close/>
              </a:path>
              <a:path w="914400" h="110489">
                <a:moveTo>
                  <a:pt x="105917" y="99821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70"/>
                </a:lnTo>
                <a:lnTo>
                  <a:pt x="19050" y="64770"/>
                </a:lnTo>
                <a:lnTo>
                  <a:pt x="19050" y="65909"/>
                </a:lnTo>
                <a:lnTo>
                  <a:pt x="90677" y="107441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1"/>
                </a:lnTo>
                <a:close/>
              </a:path>
              <a:path w="914400" h="110489">
                <a:moveTo>
                  <a:pt x="38178" y="55245"/>
                </a:moveTo>
                <a:lnTo>
                  <a:pt x="24384" y="47244"/>
                </a:lnTo>
                <a:lnTo>
                  <a:pt x="24384" y="63246"/>
                </a:lnTo>
                <a:lnTo>
                  <a:pt x="38178" y="55245"/>
                </a:lnTo>
                <a:close/>
              </a:path>
              <a:path w="914400" h="110489">
                <a:moveTo>
                  <a:pt x="54601" y="64770"/>
                </a:moveTo>
                <a:lnTo>
                  <a:pt x="38178" y="55245"/>
                </a:lnTo>
                <a:lnTo>
                  <a:pt x="24384" y="63246"/>
                </a:lnTo>
                <a:lnTo>
                  <a:pt x="24384" y="64770"/>
                </a:lnTo>
                <a:lnTo>
                  <a:pt x="54601" y="64770"/>
                </a:lnTo>
                <a:close/>
              </a:path>
              <a:path w="914400" h="110489">
                <a:moveTo>
                  <a:pt x="914400" y="64769"/>
                </a:moveTo>
                <a:lnTo>
                  <a:pt x="914400" y="45719"/>
                </a:lnTo>
                <a:lnTo>
                  <a:pt x="54601" y="45720"/>
                </a:lnTo>
                <a:lnTo>
                  <a:pt x="38178" y="55245"/>
                </a:lnTo>
                <a:lnTo>
                  <a:pt x="54601" y="64769"/>
                </a:lnTo>
                <a:lnTo>
                  <a:pt x="9144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1502" y="5848603"/>
            <a:ext cx="2103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Filter matrix also called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filter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mask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H(i,j)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9435" y="5199357"/>
            <a:ext cx="2378033" cy="1796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234" y="5339333"/>
            <a:ext cx="1977912" cy="1703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665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Example: </a:t>
            </a:r>
            <a:r>
              <a:rPr sz="3600" spc="-150" dirty="0"/>
              <a:t>What </a:t>
            </a:r>
            <a:r>
              <a:rPr sz="3600" spc="-325" dirty="0"/>
              <a:t>does </a:t>
            </a:r>
            <a:r>
              <a:rPr sz="3600" spc="-225" dirty="0"/>
              <a:t>this </a:t>
            </a:r>
            <a:r>
              <a:rPr sz="3600" spc="-180" dirty="0"/>
              <a:t>Filter</a:t>
            </a:r>
            <a:r>
              <a:rPr sz="3600" spc="-5" dirty="0"/>
              <a:t> </a:t>
            </a:r>
            <a:r>
              <a:rPr sz="3600" spc="-380" dirty="0"/>
              <a:t>Do?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91308" y="2664786"/>
            <a:ext cx="7888376" cy="3501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862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345" dirty="0"/>
              <a:t>Does </a:t>
            </a:r>
            <a:r>
              <a:rPr sz="3600" spc="-225" dirty="0"/>
              <a:t>this </a:t>
            </a:r>
            <a:r>
              <a:rPr sz="3600" spc="-180" dirty="0"/>
              <a:t>Filter</a:t>
            </a:r>
            <a:r>
              <a:rPr sz="3600" spc="-65" dirty="0"/>
              <a:t> </a:t>
            </a:r>
            <a:r>
              <a:rPr sz="3600" spc="-380" dirty="0"/>
              <a:t>Do?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26733" y="2552737"/>
            <a:ext cx="7907338" cy="3555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145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/>
              <a:t>Mean </a:t>
            </a:r>
            <a:r>
              <a:rPr sz="3600" spc="-235" dirty="0"/>
              <a:t>Filters: Effect </a:t>
            </a:r>
            <a:r>
              <a:rPr sz="3600" spc="-165" dirty="0"/>
              <a:t>of </a:t>
            </a:r>
            <a:r>
              <a:rPr sz="3600" spc="-180" dirty="0"/>
              <a:t>Filter</a:t>
            </a:r>
            <a:r>
              <a:rPr sz="3600" spc="-185" dirty="0"/>
              <a:t> </a:t>
            </a:r>
            <a:r>
              <a:rPr sz="3600" spc="-350" dirty="0"/>
              <a:t>Size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09316" y="2504049"/>
            <a:ext cx="8281210" cy="3594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" y="1239265"/>
            <a:ext cx="7572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Effects </a:t>
            </a:r>
            <a:r>
              <a:rPr sz="3600" spc="-165" dirty="0"/>
              <a:t>of </a:t>
            </a:r>
            <a:r>
              <a:rPr sz="3600" spc="-270" dirty="0"/>
              <a:t>Linear </a:t>
            </a:r>
            <a:r>
              <a:rPr sz="3600" spc="-265" dirty="0"/>
              <a:t>Histogram</a:t>
            </a:r>
            <a:r>
              <a:rPr sz="3600" spc="-25" dirty="0"/>
              <a:t> </a:t>
            </a:r>
            <a:r>
              <a:rPr sz="3600" spc="-240" dirty="0"/>
              <a:t>Equalization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634523" y="2102712"/>
            <a:ext cx="4863961" cy="4751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301" y="2610104"/>
            <a:ext cx="15538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Original Image</a:t>
            </a:r>
            <a:r>
              <a:rPr sz="1600" b="1" spc="-3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00B0F0"/>
                </a:solidFill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341" y="6032241"/>
            <a:ext cx="1120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Cumulative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2024" y="4505196"/>
            <a:ext cx="100774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Original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4688" y="5970513"/>
            <a:ext cx="2183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Cumulative Histogram  After Linear  Equalization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3268" y="2617713"/>
            <a:ext cx="19418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Image </a:t>
            </a:r>
            <a:r>
              <a:rPr sz="1600" b="1" i="1" spc="-5" dirty="0">
                <a:solidFill>
                  <a:srgbClr val="00B0F0"/>
                </a:solidFill>
                <a:latin typeface="Arial"/>
                <a:cs typeface="Arial"/>
              </a:rPr>
              <a:t>I’ </a:t>
            </a: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after</a:t>
            </a:r>
            <a:r>
              <a:rPr sz="1600" b="1" spc="-8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Linear  Equalization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7074" y="4505196"/>
            <a:ext cx="1891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Histogram after  Linear</a:t>
            </a:r>
            <a:r>
              <a:rPr sz="1600" b="1" spc="-6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B0F0"/>
                </a:solidFill>
                <a:latin typeface="Arial"/>
                <a:cs typeface="Arial"/>
              </a:rPr>
              <a:t>Equalization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67887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Applying </a:t>
            </a:r>
            <a:r>
              <a:rPr sz="3600" spc="-270" dirty="0"/>
              <a:t>Linear </a:t>
            </a:r>
            <a:r>
              <a:rPr sz="3600" spc="-235" dirty="0"/>
              <a:t>Filters:</a:t>
            </a:r>
            <a:r>
              <a:rPr sz="3600" spc="50" dirty="0"/>
              <a:t> </a:t>
            </a:r>
            <a:r>
              <a:rPr sz="3600" spc="-260" dirty="0"/>
              <a:t>Convolution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403792" y="6333809"/>
            <a:ext cx="3899203" cy="645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0840" y="2663911"/>
            <a:ext cx="7594899" cy="3446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3279" y="2804160"/>
            <a:ext cx="732790" cy="110489"/>
          </a:xfrm>
          <a:custGeom>
            <a:avLst/>
            <a:gdLst/>
            <a:ahLst/>
            <a:cxnLst/>
            <a:rect l="l" t="t" r="r" b="b"/>
            <a:pathLst>
              <a:path w="732789" h="110489">
                <a:moveTo>
                  <a:pt x="694103" y="55245"/>
                </a:moveTo>
                <a:lnTo>
                  <a:pt x="677680" y="45720"/>
                </a:lnTo>
                <a:lnTo>
                  <a:pt x="0" y="45720"/>
                </a:lnTo>
                <a:lnTo>
                  <a:pt x="0" y="64770"/>
                </a:lnTo>
                <a:lnTo>
                  <a:pt x="677680" y="64770"/>
                </a:lnTo>
                <a:lnTo>
                  <a:pt x="694103" y="55245"/>
                </a:lnTo>
                <a:close/>
              </a:path>
              <a:path w="732789" h="110489">
                <a:moveTo>
                  <a:pt x="732282" y="55626"/>
                </a:moveTo>
                <a:lnTo>
                  <a:pt x="641604" y="2286"/>
                </a:lnTo>
                <a:lnTo>
                  <a:pt x="637032" y="0"/>
                </a:lnTo>
                <a:lnTo>
                  <a:pt x="630936" y="1524"/>
                </a:lnTo>
                <a:lnTo>
                  <a:pt x="628650" y="6096"/>
                </a:lnTo>
                <a:lnTo>
                  <a:pt x="625602" y="10668"/>
                </a:lnTo>
                <a:lnTo>
                  <a:pt x="627126" y="16764"/>
                </a:lnTo>
                <a:lnTo>
                  <a:pt x="631698" y="19050"/>
                </a:lnTo>
                <a:lnTo>
                  <a:pt x="677680" y="45720"/>
                </a:lnTo>
                <a:lnTo>
                  <a:pt x="713231" y="45720"/>
                </a:lnTo>
                <a:lnTo>
                  <a:pt x="713231" y="66671"/>
                </a:lnTo>
                <a:lnTo>
                  <a:pt x="732282" y="55626"/>
                </a:lnTo>
                <a:close/>
              </a:path>
              <a:path w="732789" h="110489">
                <a:moveTo>
                  <a:pt x="713231" y="66671"/>
                </a:moveTo>
                <a:lnTo>
                  <a:pt x="713231" y="64770"/>
                </a:lnTo>
                <a:lnTo>
                  <a:pt x="677680" y="64770"/>
                </a:lnTo>
                <a:lnTo>
                  <a:pt x="631698" y="91440"/>
                </a:lnTo>
                <a:lnTo>
                  <a:pt x="627126" y="94488"/>
                </a:lnTo>
                <a:lnTo>
                  <a:pt x="625602" y="99822"/>
                </a:lnTo>
                <a:lnTo>
                  <a:pt x="628650" y="104394"/>
                </a:lnTo>
                <a:lnTo>
                  <a:pt x="630936" y="108966"/>
                </a:lnTo>
                <a:lnTo>
                  <a:pt x="637032" y="110490"/>
                </a:lnTo>
                <a:lnTo>
                  <a:pt x="641604" y="108204"/>
                </a:lnTo>
                <a:lnTo>
                  <a:pt x="713231" y="66671"/>
                </a:lnTo>
                <a:close/>
              </a:path>
              <a:path w="732789" h="110489">
                <a:moveTo>
                  <a:pt x="713231" y="64770"/>
                </a:moveTo>
                <a:lnTo>
                  <a:pt x="713231" y="45720"/>
                </a:lnTo>
                <a:lnTo>
                  <a:pt x="677680" y="45720"/>
                </a:lnTo>
                <a:lnTo>
                  <a:pt x="694103" y="55245"/>
                </a:lnTo>
                <a:lnTo>
                  <a:pt x="707898" y="47244"/>
                </a:lnTo>
                <a:lnTo>
                  <a:pt x="707898" y="64770"/>
                </a:lnTo>
                <a:lnTo>
                  <a:pt x="713231" y="64770"/>
                </a:lnTo>
                <a:close/>
              </a:path>
              <a:path w="732789" h="110489">
                <a:moveTo>
                  <a:pt x="707898" y="64770"/>
                </a:moveTo>
                <a:lnTo>
                  <a:pt x="707898" y="63246"/>
                </a:lnTo>
                <a:lnTo>
                  <a:pt x="694103" y="55245"/>
                </a:lnTo>
                <a:lnTo>
                  <a:pt x="677680" y="64770"/>
                </a:lnTo>
                <a:lnTo>
                  <a:pt x="707898" y="64770"/>
                </a:lnTo>
                <a:close/>
              </a:path>
              <a:path w="732789" h="110489">
                <a:moveTo>
                  <a:pt x="707898" y="63246"/>
                </a:moveTo>
                <a:lnTo>
                  <a:pt x="707898" y="47244"/>
                </a:lnTo>
                <a:lnTo>
                  <a:pt x="694103" y="55245"/>
                </a:lnTo>
                <a:lnTo>
                  <a:pt x="707898" y="632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2901" y="1766569"/>
            <a:ext cx="2667635" cy="152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For each image position</a:t>
            </a:r>
            <a:r>
              <a:rPr sz="1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I(u,v):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208915" marR="7620" indent="-19685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1. Move filter matrix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H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over  image such that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H(0,0)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coincides with current</a:t>
            </a:r>
            <a:r>
              <a:rPr sz="1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image  position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(u,v)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1600" y="2376677"/>
            <a:ext cx="769620" cy="885190"/>
          </a:xfrm>
          <a:custGeom>
            <a:avLst/>
            <a:gdLst/>
            <a:ahLst/>
            <a:cxnLst/>
            <a:rect l="l" t="t" r="r" b="b"/>
            <a:pathLst>
              <a:path w="769620" h="885189">
                <a:moveTo>
                  <a:pt x="39623" y="780288"/>
                </a:moveTo>
                <a:lnTo>
                  <a:pt x="35813" y="774954"/>
                </a:lnTo>
                <a:lnTo>
                  <a:pt x="31241" y="774192"/>
                </a:lnTo>
                <a:lnTo>
                  <a:pt x="25907" y="773430"/>
                </a:lnTo>
                <a:lnTo>
                  <a:pt x="20573" y="776478"/>
                </a:lnTo>
                <a:lnTo>
                  <a:pt x="19811" y="781812"/>
                </a:lnTo>
                <a:lnTo>
                  <a:pt x="0" y="884682"/>
                </a:lnTo>
                <a:lnTo>
                  <a:pt x="5333" y="882835"/>
                </a:lnTo>
                <a:lnTo>
                  <a:pt x="5333" y="864108"/>
                </a:lnTo>
                <a:lnTo>
                  <a:pt x="28468" y="837446"/>
                </a:lnTo>
                <a:lnTo>
                  <a:pt x="38099" y="785622"/>
                </a:lnTo>
                <a:lnTo>
                  <a:pt x="39623" y="780288"/>
                </a:lnTo>
                <a:close/>
              </a:path>
              <a:path w="769620" h="885189">
                <a:moveTo>
                  <a:pt x="28468" y="837446"/>
                </a:moveTo>
                <a:lnTo>
                  <a:pt x="5333" y="864108"/>
                </a:lnTo>
                <a:lnTo>
                  <a:pt x="9905" y="867958"/>
                </a:lnTo>
                <a:lnTo>
                  <a:pt x="9905" y="861060"/>
                </a:lnTo>
                <a:lnTo>
                  <a:pt x="25034" y="855924"/>
                </a:lnTo>
                <a:lnTo>
                  <a:pt x="28468" y="837446"/>
                </a:lnTo>
                <a:close/>
              </a:path>
              <a:path w="769620" h="885189">
                <a:moveTo>
                  <a:pt x="106679" y="843534"/>
                </a:moveTo>
                <a:lnTo>
                  <a:pt x="105155" y="838962"/>
                </a:lnTo>
                <a:lnTo>
                  <a:pt x="103631" y="833628"/>
                </a:lnTo>
                <a:lnTo>
                  <a:pt x="98297" y="831341"/>
                </a:lnTo>
                <a:lnTo>
                  <a:pt x="92963" y="832866"/>
                </a:lnTo>
                <a:lnTo>
                  <a:pt x="42722" y="849920"/>
                </a:lnTo>
                <a:lnTo>
                  <a:pt x="19811" y="876300"/>
                </a:lnTo>
                <a:lnTo>
                  <a:pt x="5333" y="864108"/>
                </a:lnTo>
                <a:lnTo>
                  <a:pt x="5333" y="882835"/>
                </a:lnTo>
                <a:lnTo>
                  <a:pt x="99059" y="850391"/>
                </a:lnTo>
                <a:lnTo>
                  <a:pt x="104393" y="848868"/>
                </a:lnTo>
                <a:lnTo>
                  <a:pt x="106679" y="843534"/>
                </a:lnTo>
                <a:close/>
              </a:path>
              <a:path w="769620" h="885189">
                <a:moveTo>
                  <a:pt x="25034" y="855924"/>
                </a:moveTo>
                <a:lnTo>
                  <a:pt x="9905" y="861060"/>
                </a:lnTo>
                <a:lnTo>
                  <a:pt x="22097" y="871728"/>
                </a:lnTo>
                <a:lnTo>
                  <a:pt x="25034" y="855924"/>
                </a:lnTo>
                <a:close/>
              </a:path>
              <a:path w="769620" h="885189">
                <a:moveTo>
                  <a:pt x="42722" y="849920"/>
                </a:moveTo>
                <a:lnTo>
                  <a:pt x="25034" y="855924"/>
                </a:lnTo>
                <a:lnTo>
                  <a:pt x="22097" y="871728"/>
                </a:lnTo>
                <a:lnTo>
                  <a:pt x="9905" y="861060"/>
                </a:lnTo>
                <a:lnTo>
                  <a:pt x="9905" y="867958"/>
                </a:lnTo>
                <a:lnTo>
                  <a:pt x="19811" y="876300"/>
                </a:lnTo>
                <a:lnTo>
                  <a:pt x="42722" y="849920"/>
                </a:lnTo>
                <a:close/>
              </a:path>
              <a:path w="769620" h="885189">
                <a:moveTo>
                  <a:pt x="769619" y="12953"/>
                </a:moveTo>
                <a:lnTo>
                  <a:pt x="755141" y="0"/>
                </a:lnTo>
                <a:lnTo>
                  <a:pt x="28468" y="837446"/>
                </a:lnTo>
                <a:lnTo>
                  <a:pt x="25034" y="855924"/>
                </a:lnTo>
                <a:lnTo>
                  <a:pt x="42722" y="849920"/>
                </a:lnTo>
                <a:lnTo>
                  <a:pt x="769619" y="12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78805" y="1704855"/>
            <a:ext cx="4146550" cy="1716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 indent="-196215">
              <a:lnSpc>
                <a:spcPct val="100000"/>
              </a:lnSpc>
              <a:spcBef>
                <a:spcPts val="95"/>
              </a:spcBef>
              <a:buAutoNum type="arabicPeriod" startAt="2"/>
              <a:tabLst>
                <a:tab pos="209550" algn="l"/>
              </a:tabLst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Multiply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all filter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coefficients</a:t>
            </a:r>
            <a:r>
              <a:rPr sz="1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H(i,j)</a:t>
            </a:r>
            <a:endParaRPr sz="14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corresponding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pixel</a:t>
            </a:r>
            <a:endParaRPr sz="14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I(u + i, v +</a:t>
            </a:r>
            <a:r>
              <a:rPr sz="14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j)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483995" indent="-196850">
              <a:lnSpc>
                <a:spcPct val="100000"/>
              </a:lnSpc>
              <a:buAutoNum type="arabicPeriod" startAt="3"/>
              <a:tabLst>
                <a:tab pos="1483995" algn="l"/>
              </a:tabLst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Sum up results and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store</a:t>
            </a:r>
            <a:endParaRPr sz="1400">
              <a:latin typeface="Arial"/>
              <a:cs typeface="Arial"/>
            </a:endParaRPr>
          </a:p>
          <a:p>
            <a:pPr marL="153352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sum in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corresponding position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in new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I’(u,</a:t>
            </a:r>
            <a:r>
              <a:rPr sz="1400" b="1" i="1" spc="3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v)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9329" y="3253740"/>
            <a:ext cx="414020" cy="302895"/>
          </a:xfrm>
          <a:custGeom>
            <a:avLst/>
            <a:gdLst/>
            <a:ahLst/>
            <a:cxnLst/>
            <a:rect l="l" t="t" r="r" b="b"/>
            <a:pathLst>
              <a:path w="414020" h="302895">
                <a:moveTo>
                  <a:pt x="61722" y="209550"/>
                </a:moveTo>
                <a:lnTo>
                  <a:pt x="59436" y="204215"/>
                </a:lnTo>
                <a:lnTo>
                  <a:pt x="54864" y="201930"/>
                </a:lnTo>
                <a:lnTo>
                  <a:pt x="50292" y="200406"/>
                </a:lnTo>
                <a:lnTo>
                  <a:pt x="44196" y="201930"/>
                </a:lnTo>
                <a:lnTo>
                  <a:pt x="41910" y="207264"/>
                </a:lnTo>
                <a:lnTo>
                  <a:pt x="0" y="302514"/>
                </a:lnTo>
                <a:lnTo>
                  <a:pt x="9906" y="301574"/>
                </a:lnTo>
                <a:lnTo>
                  <a:pt x="9906" y="283464"/>
                </a:lnTo>
                <a:lnTo>
                  <a:pt x="38701" y="262664"/>
                </a:lnTo>
                <a:lnTo>
                  <a:pt x="61722" y="209550"/>
                </a:lnTo>
                <a:close/>
              </a:path>
              <a:path w="414020" h="302895">
                <a:moveTo>
                  <a:pt x="38701" y="262664"/>
                </a:moveTo>
                <a:lnTo>
                  <a:pt x="9906" y="283464"/>
                </a:lnTo>
                <a:lnTo>
                  <a:pt x="14478" y="290322"/>
                </a:lnTo>
                <a:lnTo>
                  <a:pt x="14478" y="281940"/>
                </a:lnTo>
                <a:lnTo>
                  <a:pt x="31023" y="280357"/>
                </a:lnTo>
                <a:lnTo>
                  <a:pt x="38701" y="262664"/>
                </a:lnTo>
                <a:close/>
              </a:path>
              <a:path w="414020" h="302895">
                <a:moveTo>
                  <a:pt x="112776" y="287274"/>
                </a:moveTo>
                <a:lnTo>
                  <a:pt x="112776" y="281940"/>
                </a:lnTo>
                <a:lnTo>
                  <a:pt x="112014" y="276606"/>
                </a:lnTo>
                <a:lnTo>
                  <a:pt x="107442" y="272796"/>
                </a:lnTo>
                <a:lnTo>
                  <a:pt x="102108" y="273558"/>
                </a:lnTo>
                <a:lnTo>
                  <a:pt x="49446" y="278595"/>
                </a:lnTo>
                <a:lnTo>
                  <a:pt x="20574" y="299466"/>
                </a:lnTo>
                <a:lnTo>
                  <a:pt x="9906" y="283464"/>
                </a:lnTo>
                <a:lnTo>
                  <a:pt x="9906" y="301574"/>
                </a:lnTo>
                <a:lnTo>
                  <a:pt x="104394" y="292608"/>
                </a:lnTo>
                <a:lnTo>
                  <a:pt x="108966" y="291846"/>
                </a:lnTo>
                <a:lnTo>
                  <a:pt x="112776" y="287274"/>
                </a:lnTo>
                <a:close/>
              </a:path>
              <a:path w="414020" h="302895">
                <a:moveTo>
                  <a:pt x="31023" y="280357"/>
                </a:moveTo>
                <a:lnTo>
                  <a:pt x="14478" y="281940"/>
                </a:lnTo>
                <a:lnTo>
                  <a:pt x="24384" y="295656"/>
                </a:lnTo>
                <a:lnTo>
                  <a:pt x="31023" y="280357"/>
                </a:lnTo>
                <a:close/>
              </a:path>
              <a:path w="414020" h="302895">
                <a:moveTo>
                  <a:pt x="49446" y="278595"/>
                </a:moveTo>
                <a:lnTo>
                  <a:pt x="31023" y="280357"/>
                </a:lnTo>
                <a:lnTo>
                  <a:pt x="24384" y="295656"/>
                </a:lnTo>
                <a:lnTo>
                  <a:pt x="14478" y="281940"/>
                </a:lnTo>
                <a:lnTo>
                  <a:pt x="14478" y="290322"/>
                </a:lnTo>
                <a:lnTo>
                  <a:pt x="20574" y="299466"/>
                </a:lnTo>
                <a:lnTo>
                  <a:pt x="49446" y="278595"/>
                </a:lnTo>
                <a:close/>
              </a:path>
              <a:path w="414020" h="302895">
                <a:moveTo>
                  <a:pt x="413766" y="15239"/>
                </a:moveTo>
                <a:lnTo>
                  <a:pt x="402336" y="0"/>
                </a:lnTo>
                <a:lnTo>
                  <a:pt x="38701" y="262664"/>
                </a:lnTo>
                <a:lnTo>
                  <a:pt x="31023" y="280357"/>
                </a:lnTo>
                <a:lnTo>
                  <a:pt x="49446" y="278595"/>
                </a:lnTo>
                <a:lnTo>
                  <a:pt x="413766" y="152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7024" y="5154421"/>
            <a:ext cx="1365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Stated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formally: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5694" y="6522982"/>
            <a:ext cx="175641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i="1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350" b="1" i="1" spc="7" baseline="-21604" dirty="0">
                <a:solidFill>
                  <a:srgbClr val="FF0000"/>
                </a:solidFill>
                <a:latin typeface="Arial"/>
                <a:cs typeface="Arial"/>
              </a:rPr>
              <a:t>H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is set of all pixels  Covered by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filter.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For 3x3 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filter,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1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is: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85872" y="6630923"/>
            <a:ext cx="567690" cy="241300"/>
          </a:xfrm>
          <a:custGeom>
            <a:avLst/>
            <a:gdLst/>
            <a:ahLst/>
            <a:cxnLst/>
            <a:rect l="l" t="t" r="r" b="b"/>
            <a:pathLst>
              <a:path w="567689" h="241300">
                <a:moveTo>
                  <a:pt x="531745" y="31601"/>
                </a:moveTo>
                <a:lnTo>
                  <a:pt x="513326" y="28531"/>
                </a:lnTo>
                <a:lnTo>
                  <a:pt x="0" y="223266"/>
                </a:lnTo>
                <a:lnTo>
                  <a:pt x="6857" y="240792"/>
                </a:lnTo>
                <a:lnTo>
                  <a:pt x="519946" y="46147"/>
                </a:lnTo>
                <a:lnTo>
                  <a:pt x="531745" y="31601"/>
                </a:lnTo>
                <a:close/>
              </a:path>
              <a:path w="567689" h="241300">
                <a:moveTo>
                  <a:pt x="567689" y="17526"/>
                </a:moveTo>
                <a:lnTo>
                  <a:pt x="464057" y="762"/>
                </a:lnTo>
                <a:lnTo>
                  <a:pt x="458723" y="0"/>
                </a:lnTo>
                <a:lnTo>
                  <a:pt x="454151" y="3048"/>
                </a:lnTo>
                <a:lnTo>
                  <a:pt x="452627" y="13716"/>
                </a:lnTo>
                <a:lnTo>
                  <a:pt x="455675" y="18288"/>
                </a:lnTo>
                <a:lnTo>
                  <a:pt x="461009" y="19812"/>
                </a:lnTo>
                <a:lnTo>
                  <a:pt x="513326" y="28531"/>
                </a:lnTo>
                <a:lnTo>
                  <a:pt x="546353" y="16002"/>
                </a:lnTo>
                <a:lnTo>
                  <a:pt x="553211" y="33528"/>
                </a:lnTo>
                <a:lnTo>
                  <a:pt x="553211" y="35332"/>
                </a:lnTo>
                <a:lnTo>
                  <a:pt x="567689" y="17526"/>
                </a:lnTo>
                <a:close/>
              </a:path>
              <a:path w="567689" h="241300">
                <a:moveTo>
                  <a:pt x="553211" y="35332"/>
                </a:moveTo>
                <a:lnTo>
                  <a:pt x="553211" y="33528"/>
                </a:lnTo>
                <a:lnTo>
                  <a:pt x="519946" y="46147"/>
                </a:lnTo>
                <a:lnTo>
                  <a:pt x="486917" y="86868"/>
                </a:lnTo>
                <a:lnTo>
                  <a:pt x="483869" y="91440"/>
                </a:lnTo>
                <a:lnTo>
                  <a:pt x="483869" y="97536"/>
                </a:lnTo>
                <a:lnTo>
                  <a:pt x="488441" y="100584"/>
                </a:lnTo>
                <a:lnTo>
                  <a:pt x="492251" y="103632"/>
                </a:lnTo>
                <a:lnTo>
                  <a:pt x="498347" y="103632"/>
                </a:lnTo>
                <a:lnTo>
                  <a:pt x="501395" y="99060"/>
                </a:lnTo>
                <a:lnTo>
                  <a:pt x="553211" y="35332"/>
                </a:lnTo>
                <a:close/>
              </a:path>
              <a:path w="567689" h="241300">
                <a:moveTo>
                  <a:pt x="553211" y="33528"/>
                </a:moveTo>
                <a:lnTo>
                  <a:pt x="546353" y="16002"/>
                </a:lnTo>
                <a:lnTo>
                  <a:pt x="513326" y="28531"/>
                </a:lnTo>
                <a:lnTo>
                  <a:pt x="531745" y="31601"/>
                </a:lnTo>
                <a:lnTo>
                  <a:pt x="542543" y="18288"/>
                </a:lnTo>
                <a:lnTo>
                  <a:pt x="547877" y="34290"/>
                </a:lnTo>
                <a:lnTo>
                  <a:pt x="547877" y="35551"/>
                </a:lnTo>
                <a:lnTo>
                  <a:pt x="553211" y="33528"/>
                </a:lnTo>
                <a:close/>
              </a:path>
              <a:path w="567689" h="241300">
                <a:moveTo>
                  <a:pt x="547877" y="35551"/>
                </a:moveTo>
                <a:lnTo>
                  <a:pt x="547877" y="34290"/>
                </a:lnTo>
                <a:lnTo>
                  <a:pt x="531745" y="31601"/>
                </a:lnTo>
                <a:lnTo>
                  <a:pt x="519946" y="46147"/>
                </a:lnTo>
                <a:lnTo>
                  <a:pt x="547877" y="35551"/>
                </a:lnTo>
                <a:close/>
              </a:path>
              <a:path w="567689" h="241300">
                <a:moveTo>
                  <a:pt x="547877" y="34290"/>
                </a:moveTo>
                <a:lnTo>
                  <a:pt x="542543" y="18288"/>
                </a:lnTo>
                <a:lnTo>
                  <a:pt x="531745" y="31601"/>
                </a:lnTo>
                <a:lnTo>
                  <a:pt x="547877" y="342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8567" y="6183629"/>
            <a:ext cx="160020" cy="315595"/>
          </a:xfrm>
          <a:custGeom>
            <a:avLst/>
            <a:gdLst/>
            <a:ahLst/>
            <a:cxnLst/>
            <a:rect l="l" t="t" r="r" b="b"/>
            <a:pathLst>
              <a:path w="160019" h="315595">
                <a:moveTo>
                  <a:pt x="134775" y="53858"/>
                </a:moveTo>
                <a:lnTo>
                  <a:pt x="132785" y="34781"/>
                </a:lnTo>
                <a:lnTo>
                  <a:pt x="117447" y="45713"/>
                </a:lnTo>
                <a:lnTo>
                  <a:pt x="0" y="307086"/>
                </a:lnTo>
                <a:lnTo>
                  <a:pt x="17525" y="315468"/>
                </a:lnTo>
                <a:lnTo>
                  <a:pt x="134775" y="53858"/>
                </a:lnTo>
                <a:close/>
              </a:path>
              <a:path w="160019" h="315595">
                <a:moveTo>
                  <a:pt x="160019" y="108966"/>
                </a:moveTo>
                <a:lnTo>
                  <a:pt x="159257" y="103632"/>
                </a:lnTo>
                <a:lnTo>
                  <a:pt x="148589" y="0"/>
                </a:lnTo>
                <a:lnTo>
                  <a:pt x="63245" y="60960"/>
                </a:lnTo>
                <a:lnTo>
                  <a:pt x="59435" y="64008"/>
                </a:lnTo>
                <a:lnTo>
                  <a:pt x="57911" y="70104"/>
                </a:lnTo>
                <a:lnTo>
                  <a:pt x="60959" y="73914"/>
                </a:lnTo>
                <a:lnTo>
                  <a:pt x="64007" y="78486"/>
                </a:lnTo>
                <a:lnTo>
                  <a:pt x="70103" y="79248"/>
                </a:lnTo>
                <a:lnTo>
                  <a:pt x="74675" y="76200"/>
                </a:lnTo>
                <a:lnTo>
                  <a:pt x="117447" y="45713"/>
                </a:lnTo>
                <a:lnTo>
                  <a:pt x="131825" y="13716"/>
                </a:lnTo>
                <a:lnTo>
                  <a:pt x="149351" y="21336"/>
                </a:lnTo>
                <a:lnTo>
                  <a:pt x="149351" y="114517"/>
                </a:lnTo>
                <a:lnTo>
                  <a:pt x="156209" y="113538"/>
                </a:lnTo>
                <a:lnTo>
                  <a:pt x="160019" y="108966"/>
                </a:lnTo>
                <a:close/>
              </a:path>
              <a:path w="160019" h="315595">
                <a:moveTo>
                  <a:pt x="149351" y="21336"/>
                </a:moveTo>
                <a:lnTo>
                  <a:pt x="131825" y="13716"/>
                </a:lnTo>
                <a:lnTo>
                  <a:pt x="117447" y="45713"/>
                </a:lnTo>
                <a:lnTo>
                  <a:pt x="131063" y="36008"/>
                </a:lnTo>
                <a:lnTo>
                  <a:pt x="131063" y="18288"/>
                </a:lnTo>
                <a:lnTo>
                  <a:pt x="146303" y="25146"/>
                </a:lnTo>
                <a:lnTo>
                  <a:pt x="146303" y="28136"/>
                </a:lnTo>
                <a:lnTo>
                  <a:pt x="149351" y="21336"/>
                </a:lnTo>
                <a:close/>
              </a:path>
              <a:path w="160019" h="315595">
                <a:moveTo>
                  <a:pt x="146303" y="25146"/>
                </a:moveTo>
                <a:lnTo>
                  <a:pt x="131063" y="18288"/>
                </a:lnTo>
                <a:lnTo>
                  <a:pt x="132785" y="34781"/>
                </a:lnTo>
                <a:lnTo>
                  <a:pt x="146303" y="25146"/>
                </a:lnTo>
                <a:close/>
              </a:path>
              <a:path w="160019" h="315595">
                <a:moveTo>
                  <a:pt x="132785" y="34781"/>
                </a:moveTo>
                <a:lnTo>
                  <a:pt x="131063" y="18288"/>
                </a:lnTo>
                <a:lnTo>
                  <a:pt x="131063" y="36008"/>
                </a:lnTo>
                <a:lnTo>
                  <a:pt x="132785" y="34781"/>
                </a:lnTo>
                <a:close/>
              </a:path>
              <a:path w="160019" h="315595">
                <a:moveTo>
                  <a:pt x="146303" y="28136"/>
                </a:moveTo>
                <a:lnTo>
                  <a:pt x="146303" y="25146"/>
                </a:lnTo>
                <a:lnTo>
                  <a:pt x="132785" y="34781"/>
                </a:lnTo>
                <a:lnTo>
                  <a:pt x="134775" y="53858"/>
                </a:lnTo>
                <a:lnTo>
                  <a:pt x="146303" y="28136"/>
                </a:lnTo>
                <a:close/>
              </a:path>
              <a:path w="160019" h="315595">
                <a:moveTo>
                  <a:pt x="149351" y="114517"/>
                </a:moveTo>
                <a:lnTo>
                  <a:pt x="149351" y="21336"/>
                </a:lnTo>
                <a:lnTo>
                  <a:pt x="134775" y="53858"/>
                </a:lnTo>
                <a:lnTo>
                  <a:pt x="140207" y="105918"/>
                </a:lnTo>
                <a:lnTo>
                  <a:pt x="140969" y="111252"/>
                </a:lnTo>
                <a:lnTo>
                  <a:pt x="145541" y="115062"/>
                </a:lnTo>
                <a:lnTo>
                  <a:pt x="149351" y="1145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87984"/>
            <a:ext cx="5236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5" dirty="0"/>
              <a:t>Computing </a:t>
            </a:r>
            <a:r>
              <a:rPr sz="3600" spc="-180" dirty="0"/>
              <a:t>Filter</a:t>
            </a:r>
            <a:r>
              <a:rPr sz="3600" spc="-85" dirty="0"/>
              <a:t> </a:t>
            </a:r>
            <a:r>
              <a:rPr sz="3600" spc="-204" dirty="0"/>
              <a:t>Operation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2901" y="1688845"/>
            <a:ext cx="8169275" cy="1293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8415" indent="-342265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55" dirty="0">
                <a:latin typeface="Trebuchet MS"/>
                <a:cs typeface="Trebuchet MS"/>
              </a:rPr>
              <a:t>Filter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matrix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b="1" i="1" spc="-125" dirty="0">
                <a:solidFill>
                  <a:srgbClr val="00B0F0"/>
                </a:solidFill>
                <a:latin typeface="Trebuchet MS"/>
                <a:cs typeface="Trebuchet MS"/>
              </a:rPr>
              <a:t>H</a:t>
            </a:r>
            <a:r>
              <a:rPr sz="2600" b="1" i="1" spc="-19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moves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over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each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pixel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original</a:t>
            </a:r>
            <a:r>
              <a:rPr sz="2600" spc="-16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image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b="1" i="1" spc="-35" dirty="0">
                <a:solidFill>
                  <a:srgbClr val="00B0F0"/>
                </a:solidFill>
                <a:latin typeface="Trebuchet MS"/>
                <a:cs typeface="Trebuchet MS"/>
              </a:rPr>
              <a:t>I</a:t>
            </a:r>
            <a:r>
              <a:rPr sz="2600" b="1" i="1" spc="-19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to  </a:t>
            </a:r>
            <a:r>
              <a:rPr sz="2600" spc="-105" dirty="0">
                <a:latin typeface="Trebuchet MS"/>
                <a:cs typeface="Trebuchet MS"/>
              </a:rPr>
              <a:t>compute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corresponding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pixel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new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image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b="1" i="1" spc="-165" dirty="0">
                <a:solidFill>
                  <a:srgbClr val="00B0F0"/>
                </a:solidFill>
                <a:latin typeface="Trebuchet MS"/>
                <a:cs typeface="Trebuchet MS"/>
              </a:rPr>
              <a:t>I’</a:t>
            </a:r>
            <a:endParaRPr sz="26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0" dirty="0">
                <a:latin typeface="Trebuchet MS"/>
                <a:cs typeface="Trebuchet MS"/>
              </a:rPr>
              <a:t>Cannot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overwrite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new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pixel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value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original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image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b="1" i="1" spc="-35" dirty="0">
                <a:solidFill>
                  <a:srgbClr val="00B0F0"/>
                </a:solidFill>
                <a:latin typeface="Trebuchet MS"/>
                <a:cs typeface="Trebuchet MS"/>
              </a:rPr>
              <a:t>I</a:t>
            </a:r>
            <a:r>
              <a:rPr sz="2600" b="1" i="1" spc="-204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latin typeface="Trebuchet MS"/>
                <a:cs typeface="Trebuchet MS"/>
              </a:rPr>
              <a:t>Why?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8035" y="3079317"/>
            <a:ext cx="5603591" cy="317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6302" y="6427723"/>
            <a:ext cx="3122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Store results </a:t>
            </a:r>
            <a:r>
              <a:rPr sz="1600" b="1" i="1" spc="-5" dirty="0">
                <a:solidFill>
                  <a:srgbClr val="00B0F0"/>
                </a:solidFill>
                <a:latin typeface="Arial"/>
                <a:cs typeface="Arial"/>
              </a:rPr>
              <a:t>I’ </a:t>
            </a:r>
            <a:r>
              <a:rPr sz="1600" spc="-5" dirty="0">
                <a:latin typeface="Arial"/>
                <a:cs typeface="Arial"/>
              </a:rPr>
              <a:t>in intermediate  image, then copy back to replace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00B0F0"/>
                </a:solidFill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9181" y="6351530"/>
            <a:ext cx="33896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Copy original image </a:t>
            </a:r>
            <a:r>
              <a:rPr sz="1600" b="1" i="1" dirty="0">
                <a:solidFill>
                  <a:srgbClr val="00B0F0"/>
                </a:solidFill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to intermediate  image, use it as source, then store  </a:t>
            </a:r>
            <a:r>
              <a:rPr sz="1600" dirty="0">
                <a:latin typeface="Arial"/>
                <a:cs typeface="Arial"/>
              </a:rPr>
              <a:t>results </a:t>
            </a:r>
            <a:r>
              <a:rPr sz="1600" b="1" i="1" spc="-5" dirty="0">
                <a:solidFill>
                  <a:srgbClr val="00B0F0"/>
                </a:solidFill>
                <a:latin typeface="Arial"/>
                <a:cs typeface="Arial"/>
              </a:rPr>
              <a:t>I’ </a:t>
            </a:r>
            <a:r>
              <a:rPr sz="1600" spc="-5" dirty="0">
                <a:latin typeface="Arial"/>
                <a:cs typeface="Arial"/>
              </a:rPr>
              <a:t>to replace original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301" y="690626"/>
            <a:ext cx="51866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80" dirty="0"/>
              <a:t>Simple </a:t>
            </a:r>
            <a:r>
              <a:rPr sz="3600" spc="-235" dirty="0"/>
              <a:t>3x3 </a:t>
            </a:r>
            <a:r>
              <a:rPr sz="3600" spc="-300" dirty="0"/>
              <a:t>Averaging </a:t>
            </a:r>
            <a:r>
              <a:rPr sz="3600" spc="-180" dirty="0"/>
              <a:t>Filter  </a:t>
            </a:r>
            <a:r>
              <a:rPr sz="3600" spc="-290" dirty="0"/>
              <a:t>(“Box”</a:t>
            </a:r>
            <a:r>
              <a:rPr sz="3600" spc="-220" dirty="0"/>
              <a:t> </a:t>
            </a:r>
            <a:r>
              <a:rPr sz="3600" spc="-165" dirty="0"/>
              <a:t>Filter)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35152" y="2385060"/>
            <a:ext cx="5038344" cy="478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8200" y="4032503"/>
            <a:ext cx="1437640" cy="111760"/>
          </a:xfrm>
          <a:custGeom>
            <a:avLst/>
            <a:gdLst/>
            <a:ahLst/>
            <a:cxnLst/>
            <a:rect l="l" t="t" r="r" b="b"/>
            <a:pathLst>
              <a:path w="1437639" h="111760">
                <a:moveTo>
                  <a:pt x="105917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3048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6482"/>
                </a:lnTo>
                <a:lnTo>
                  <a:pt x="54601" y="46482"/>
                </a:lnTo>
                <a:lnTo>
                  <a:pt x="100584" y="19812"/>
                </a:lnTo>
                <a:lnTo>
                  <a:pt x="104394" y="16763"/>
                </a:lnTo>
                <a:lnTo>
                  <a:pt x="105917" y="10668"/>
                </a:lnTo>
                <a:close/>
              </a:path>
              <a:path w="1437639" h="111760">
                <a:moveTo>
                  <a:pt x="54601" y="46482"/>
                </a:moveTo>
                <a:lnTo>
                  <a:pt x="19050" y="46482"/>
                </a:lnTo>
                <a:lnTo>
                  <a:pt x="19050" y="65532"/>
                </a:lnTo>
                <a:lnTo>
                  <a:pt x="24384" y="65532"/>
                </a:lnTo>
                <a:lnTo>
                  <a:pt x="24384" y="47244"/>
                </a:lnTo>
                <a:lnTo>
                  <a:pt x="38712" y="55697"/>
                </a:lnTo>
                <a:lnTo>
                  <a:pt x="54601" y="46482"/>
                </a:lnTo>
                <a:close/>
              </a:path>
              <a:path w="1437639" h="111760">
                <a:moveTo>
                  <a:pt x="105917" y="100584"/>
                </a:moveTo>
                <a:lnTo>
                  <a:pt x="104394" y="94487"/>
                </a:lnTo>
                <a:lnTo>
                  <a:pt x="100584" y="92201"/>
                </a:lnTo>
                <a:lnTo>
                  <a:pt x="55380" y="65532"/>
                </a:lnTo>
                <a:lnTo>
                  <a:pt x="19050" y="65532"/>
                </a:lnTo>
                <a:lnTo>
                  <a:pt x="19050" y="66671"/>
                </a:lnTo>
                <a:lnTo>
                  <a:pt x="90677" y="108204"/>
                </a:lnTo>
                <a:lnTo>
                  <a:pt x="95250" y="111251"/>
                </a:lnTo>
                <a:lnTo>
                  <a:pt x="101346" y="109728"/>
                </a:lnTo>
                <a:lnTo>
                  <a:pt x="105917" y="100584"/>
                </a:lnTo>
                <a:close/>
              </a:path>
              <a:path w="1437639" h="111760">
                <a:moveTo>
                  <a:pt x="38712" y="55697"/>
                </a:moveTo>
                <a:lnTo>
                  <a:pt x="24384" y="47244"/>
                </a:lnTo>
                <a:lnTo>
                  <a:pt x="24384" y="64008"/>
                </a:lnTo>
                <a:lnTo>
                  <a:pt x="38712" y="55697"/>
                </a:lnTo>
                <a:close/>
              </a:path>
              <a:path w="1437639" h="111760">
                <a:moveTo>
                  <a:pt x="55380" y="65532"/>
                </a:moveTo>
                <a:lnTo>
                  <a:pt x="38712" y="55697"/>
                </a:lnTo>
                <a:lnTo>
                  <a:pt x="24384" y="64008"/>
                </a:lnTo>
                <a:lnTo>
                  <a:pt x="24384" y="65532"/>
                </a:lnTo>
                <a:lnTo>
                  <a:pt x="55380" y="65532"/>
                </a:lnTo>
                <a:close/>
              </a:path>
              <a:path w="1437639" h="111760">
                <a:moveTo>
                  <a:pt x="1437132" y="65531"/>
                </a:moveTo>
                <a:lnTo>
                  <a:pt x="1437132" y="46481"/>
                </a:lnTo>
                <a:lnTo>
                  <a:pt x="54601" y="46482"/>
                </a:lnTo>
                <a:lnTo>
                  <a:pt x="38712" y="55697"/>
                </a:lnTo>
                <a:lnTo>
                  <a:pt x="55380" y="65532"/>
                </a:lnTo>
                <a:lnTo>
                  <a:pt x="1437132" y="655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64071" y="2468372"/>
            <a:ext cx="2458085" cy="306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No explicit filter matrix since all  coefficients are the same</a:t>
            </a:r>
            <a:r>
              <a:rPr sz="1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(1/9)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No clamping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required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42875" marR="98425">
              <a:lnSpc>
                <a:spcPct val="100000"/>
              </a:lnSpc>
              <a:spcBef>
                <a:spcPts val="103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Make copy of original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  to use as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Loop over all pixels in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6830" marR="184785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Filter computation by adding  current pixel’s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neighbors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6958" y="4495038"/>
            <a:ext cx="1436370" cy="110489"/>
          </a:xfrm>
          <a:custGeom>
            <a:avLst/>
            <a:gdLst/>
            <a:ahLst/>
            <a:cxnLst/>
            <a:rect l="l" t="t" r="r" b="b"/>
            <a:pathLst>
              <a:path w="1436370" h="110489">
                <a:moveTo>
                  <a:pt x="105917" y="10667"/>
                </a:moveTo>
                <a:lnTo>
                  <a:pt x="102869" y="6096"/>
                </a:lnTo>
                <a:lnTo>
                  <a:pt x="100583" y="1524"/>
                </a:lnTo>
                <a:lnTo>
                  <a:pt x="94487" y="0"/>
                </a:lnTo>
                <a:lnTo>
                  <a:pt x="89915" y="2286"/>
                </a:lnTo>
                <a:lnTo>
                  <a:pt x="0" y="54863"/>
                </a:lnTo>
                <a:lnTo>
                  <a:pt x="19049" y="66003"/>
                </a:lnTo>
                <a:lnTo>
                  <a:pt x="19049" y="45720"/>
                </a:lnTo>
                <a:lnTo>
                  <a:pt x="53839" y="45720"/>
                </a:lnTo>
                <a:lnTo>
                  <a:pt x="99821" y="19050"/>
                </a:lnTo>
                <a:lnTo>
                  <a:pt x="104393" y="16001"/>
                </a:lnTo>
                <a:lnTo>
                  <a:pt x="105917" y="10667"/>
                </a:lnTo>
                <a:close/>
              </a:path>
              <a:path w="1436370" h="110489">
                <a:moveTo>
                  <a:pt x="53839" y="45720"/>
                </a:moveTo>
                <a:lnTo>
                  <a:pt x="19049" y="45720"/>
                </a:lnTo>
                <a:lnTo>
                  <a:pt x="19049" y="64770"/>
                </a:lnTo>
                <a:lnTo>
                  <a:pt x="23621" y="64770"/>
                </a:lnTo>
                <a:lnTo>
                  <a:pt x="23621" y="47244"/>
                </a:lnTo>
                <a:lnTo>
                  <a:pt x="37416" y="55245"/>
                </a:lnTo>
                <a:lnTo>
                  <a:pt x="53839" y="45720"/>
                </a:lnTo>
                <a:close/>
              </a:path>
              <a:path w="1436370" h="110489">
                <a:moveTo>
                  <a:pt x="105917" y="99822"/>
                </a:moveTo>
                <a:lnTo>
                  <a:pt x="104393" y="93725"/>
                </a:lnTo>
                <a:lnTo>
                  <a:pt x="99821" y="91439"/>
                </a:lnTo>
                <a:lnTo>
                  <a:pt x="53839" y="64770"/>
                </a:lnTo>
                <a:lnTo>
                  <a:pt x="19049" y="64770"/>
                </a:lnTo>
                <a:lnTo>
                  <a:pt x="19049" y="66003"/>
                </a:lnTo>
                <a:lnTo>
                  <a:pt x="89915" y="107441"/>
                </a:lnTo>
                <a:lnTo>
                  <a:pt x="94487" y="110489"/>
                </a:lnTo>
                <a:lnTo>
                  <a:pt x="100583" y="108965"/>
                </a:lnTo>
                <a:lnTo>
                  <a:pt x="102869" y="104394"/>
                </a:lnTo>
                <a:lnTo>
                  <a:pt x="105917" y="99822"/>
                </a:lnTo>
                <a:close/>
              </a:path>
              <a:path w="1436370" h="110489">
                <a:moveTo>
                  <a:pt x="37416" y="55245"/>
                </a:moveTo>
                <a:lnTo>
                  <a:pt x="23621" y="47244"/>
                </a:lnTo>
                <a:lnTo>
                  <a:pt x="23621" y="63246"/>
                </a:lnTo>
                <a:lnTo>
                  <a:pt x="37416" y="55245"/>
                </a:lnTo>
                <a:close/>
              </a:path>
              <a:path w="1436370" h="110489">
                <a:moveTo>
                  <a:pt x="53839" y="64770"/>
                </a:moveTo>
                <a:lnTo>
                  <a:pt x="37416" y="55245"/>
                </a:lnTo>
                <a:lnTo>
                  <a:pt x="23621" y="63246"/>
                </a:lnTo>
                <a:lnTo>
                  <a:pt x="23621" y="64770"/>
                </a:lnTo>
                <a:lnTo>
                  <a:pt x="53839" y="64770"/>
                </a:lnTo>
                <a:close/>
              </a:path>
              <a:path w="1436370" h="110489">
                <a:moveTo>
                  <a:pt x="1436369" y="64769"/>
                </a:moveTo>
                <a:lnTo>
                  <a:pt x="1436369" y="45719"/>
                </a:lnTo>
                <a:lnTo>
                  <a:pt x="53839" y="45720"/>
                </a:lnTo>
                <a:lnTo>
                  <a:pt x="37416" y="55245"/>
                </a:lnTo>
                <a:lnTo>
                  <a:pt x="53839" y="64769"/>
                </a:lnTo>
                <a:lnTo>
                  <a:pt x="1436369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3405" y="4856226"/>
            <a:ext cx="876300" cy="940435"/>
          </a:xfrm>
          <a:custGeom>
            <a:avLst/>
            <a:gdLst/>
            <a:ahLst/>
            <a:cxnLst/>
            <a:rect l="l" t="t" r="r" b="b"/>
            <a:pathLst>
              <a:path w="876300" h="940435">
                <a:moveTo>
                  <a:pt x="443484" y="424727"/>
                </a:moveTo>
                <a:lnTo>
                  <a:pt x="443484" y="400049"/>
                </a:lnTo>
                <a:lnTo>
                  <a:pt x="442722" y="397763"/>
                </a:lnTo>
                <a:lnTo>
                  <a:pt x="442722" y="80771"/>
                </a:lnTo>
                <a:lnTo>
                  <a:pt x="441959" y="76961"/>
                </a:lnTo>
                <a:lnTo>
                  <a:pt x="441959" y="75437"/>
                </a:lnTo>
                <a:lnTo>
                  <a:pt x="441198" y="74675"/>
                </a:lnTo>
                <a:lnTo>
                  <a:pt x="439673" y="70865"/>
                </a:lnTo>
                <a:lnTo>
                  <a:pt x="439673" y="70103"/>
                </a:lnTo>
                <a:lnTo>
                  <a:pt x="438912" y="69341"/>
                </a:lnTo>
                <a:lnTo>
                  <a:pt x="438912" y="68579"/>
                </a:lnTo>
                <a:lnTo>
                  <a:pt x="435864" y="65531"/>
                </a:lnTo>
                <a:lnTo>
                  <a:pt x="435864" y="64769"/>
                </a:lnTo>
                <a:lnTo>
                  <a:pt x="435102" y="64769"/>
                </a:lnTo>
                <a:lnTo>
                  <a:pt x="435102" y="64007"/>
                </a:lnTo>
                <a:lnTo>
                  <a:pt x="429768" y="59435"/>
                </a:lnTo>
                <a:lnTo>
                  <a:pt x="394213" y="42022"/>
                </a:lnTo>
                <a:lnTo>
                  <a:pt x="325485" y="24845"/>
                </a:lnTo>
                <a:lnTo>
                  <a:pt x="260604" y="14477"/>
                </a:lnTo>
                <a:lnTo>
                  <a:pt x="206827" y="9196"/>
                </a:lnTo>
                <a:lnTo>
                  <a:pt x="152533" y="4881"/>
                </a:lnTo>
                <a:lnTo>
                  <a:pt x="98172" y="1935"/>
                </a:lnTo>
                <a:lnTo>
                  <a:pt x="44196" y="761"/>
                </a:lnTo>
                <a:lnTo>
                  <a:pt x="22098" y="761"/>
                </a:lnTo>
                <a:lnTo>
                  <a:pt x="0" y="0"/>
                </a:lnTo>
                <a:lnTo>
                  <a:pt x="0" y="19050"/>
                </a:lnTo>
                <a:lnTo>
                  <a:pt x="22098" y="19812"/>
                </a:lnTo>
                <a:lnTo>
                  <a:pt x="44196" y="19811"/>
                </a:lnTo>
                <a:lnTo>
                  <a:pt x="89897" y="20771"/>
                </a:lnTo>
                <a:lnTo>
                  <a:pt x="136218" y="22909"/>
                </a:lnTo>
                <a:lnTo>
                  <a:pt x="182700" y="26168"/>
                </a:lnTo>
                <a:lnTo>
                  <a:pt x="228886" y="30489"/>
                </a:lnTo>
                <a:lnTo>
                  <a:pt x="274320" y="35813"/>
                </a:lnTo>
                <a:lnTo>
                  <a:pt x="332702" y="45600"/>
                </a:lnTo>
                <a:lnTo>
                  <a:pt x="389565" y="60631"/>
                </a:lnTo>
                <a:lnTo>
                  <a:pt x="419100" y="75437"/>
                </a:lnTo>
                <a:lnTo>
                  <a:pt x="422148" y="77723"/>
                </a:lnTo>
                <a:lnTo>
                  <a:pt x="422148" y="78485"/>
                </a:lnTo>
                <a:lnTo>
                  <a:pt x="423672" y="80771"/>
                </a:lnTo>
                <a:lnTo>
                  <a:pt x="423672" y="80009"/>
                </a:lnTo>
                <a:lnTo>
                  <a:pt x="424434" y="82295"/>
                </a:lnTo>
                <a:lnTo>
                  <a:pt x="424434" y="403859"/>
                </a:lnTo>
                <a:lnTo>
                  <a:pt x="425195" y="404621"/>
                </a:lnTo>
                <a:lnTo>
                  <a:pt x="425195" y="405384"/>
                </a:lnTo>
                <a:lnTo>
                  <a:pt x="426720" y="409194"/>
                </a:lnTo>
                <a:lnTo>
                  <a:pt x="427481" y="409956"/>
                </a:lnTo>
                <a:lnTo>
                  <a:pt x="427481" y="410718"/>
                </a:lnTo>
                <a:lnTo>
                  <a:pt x="428244" y="411480"/>
                </a:lnTo>
                <a:lnTo>
                  <a:pt x="430530" y="414528"/>
                </a:lnTo>
                <a:lnTo>
                  <a:pt x="435864" y="419862"/>
                </a:lnTo>
                <a:lnTo>
                  <a:pt x="441198" y="423672"/>
                </a:lnTo>
                <a:lnTo>
                  <a:pt x="443484" y="424727"/>
                </a:lnTo>
                <a:close/>
              </a:path>
              <a:path w="876300" h="940435">
                <a:moveTo>
                  <a:pt x="422148" y="885391"/>
                </a:moveTo>
                <a:lnTo>
                  <a:pt x="422148" y="862584"/>
                </a:lnTo>
                <a:lnTo>
                  <a:pt x="418338" y="865632"/>
                </a:lnTo>
                <a:lnTo>
                  <a:pt x="413766" y="868680"/>
                </a:lnTo>
                <a:lnTo>
                  <a:pt x="353477" y="890416"/>
                </a:lnTo>
                <a:lnTo>
                  <a:pt x="289560" y="902208"/>
                </a:lnTo>
                <a:lnTo>
                  <a:pt x="205396" y="912173"/>
                </a:lnTo>
                <a:lnTo>
                  <a:pt x="151385" y="916409"/>
                </a:lnTo>
                <a:lnTo>
                  <a:pt x="97310" y="919260"/>
                </a:lnTo>
                <a:lnTo>
                  <a:pt x="44196" y="920496"/>
                </a:lnTo>
                <a:lnTo>
                  <a:pt x="22098" y="921258"/>
                </a:lnTo>
                <a:lnTo>
                  <a:pt x="0" y="921258"/>
                </a:lnTo>
                <a:lnTo>
                  <a:pt x="0" y="940308"/>
                </a:lnTo>
                <a:lnTo>
                  <a:pt x="22098" y="940308"/>
                </a:lnTo>
                <a:lnTo>
                  <a:pt x="44196" y="939546"/>
                </a:lnTo>
                <a:lnTo>
                  <a:pt x="90559" y="938595"/>
                </a:lnTo>
                <a:lnTo>
                  <a:pt x="137457" y="936418"/>
                </a:lnTo>
                <a:lnTo>
                  <a:pt x="184490" y="933117"/>
                </a:lnTo>
                <a:lnTo>
                  <a:pt x="231260" y="928792"/>
                </a:lnTo>
                <a:lnTo>
                  <a:pt x="277368" y="923544"/>
                </a:lnTo>
                <a:lnTo>
                  <a:pt x="338033" y="913105"/>
                </a:lnTo>
                <a:lnTo>
                  <a:pt x="397503" y="897287"/>
                </a:lnTo>
                <a:lnTo>
                  <a:pt x="422148" y="885391"/>
                </a:lnTo>
                <a:close/>
              </a:path>
              <a:path w="876300" h="940435">
                <a:moveTo>
                  <a:pt x="423062" y="80010"/>
                </a:moveTo>
                <a:lnTo>
                  <a:pt x="422148" y="78485"/>
                </a:lnTo>
                <a:lnTo>
                  <a:pt x="422148" y="77723"/>
                </a:lnTo>
                <a:lnTo>
                  <a:pt x="420623" y="76961"/>
                </a:lnTo>
                <a:lnTo>
                  <a:pt x="423062" y="80010"/>
                </a:lnTo>
                <a:close/>
              </a:path>
              <a:path w="876300" h="940435">
                <a:moveTo>
                  <a:pt x="866394" y="480059"/>
                </a:moveTo>
                <a:lnTo>
                  <a:pt x="844296" y="479297"/>
                </a:lnTo>
                <a:lnTo>
                  <a:pt x="822197" y="479297"/>
                </a:lnTo>
                <a:lnTo>
                  <a:pt x="768449" y="478110"/>
                </a:lnTo>
                <a:lnTo>
                  <a:pt x="714236" y="475207"/>
                </a:lnTo>
                <a:lnTo>
                  <a:pt x="660093" y="470920"/>
                </a:lnTo>
                <a:lnTo>
                  <a:pt x="651956" y="470108"/>
                </a:lnTo>
                <a:lnTo>
                  <a:pt x="636380" y="471473"/>
                </a:lnTo>
                <a:lnTo>
                  <a:pt x="589788" y="477012"/>
                </a:lnTo>
                <a:lnTo>
                  <a:pt x="529665" y="487388"/>
                </a:lnTo>
                <a:lnTo>
                  <a:pt x="468661" y="503768"/>
                </a:lnTo>
                <a:lnTo>
                  <a:pt x="436626" y="520445"/>
                </a:lnTo>
                <a:lnTo>
                  <a:pt x="432054" y="524256"/>
                </a:lnTo>
                <a:lnTo>
                  <a:pt x="430530" y="525780"/>
                </a:lnTo>
                <a:lnTo>
                  <a:pt x="428244" y="529590"/>
                </a:lnTo>
                <a:lnTo>
                  <a:pt x="427481" y="529590"/>
                </a:lnTo>
                <a:lnTo>
                  <a:pt x="427481" y="530352"/>
                </a:lnTo>
                <a:lnTo>
                  <a:pt x="426720" y="531114"/>
                </a:lnTo>
                <a:lnTo>
                  <a:pt x="425195" y="534924"/>
                </a:lnTo>
                <a:lnTo>
                  <a:pt x="425195" y="535686"/>
                </a:lnTo>
                <a:lnTo>
                  <a:pt x="424434" y="536448"/>
                </a:lnTo>
                <a:lnTo>
                  <a:pt x="424434" y="858012"/>
                </a:lnTo>
                <a:lnTo>
                  <a:pt x="423672" y="860297"/>
                </a:lnTo>
                <a:lnTo>
                  <a:pt x="420624" y="863346"/>
                </a:lnTo>
                <a:lnTo>
                  <a:pt x="422148" y="862584"/>
                </a:lnTo>
                <a:lnTo>
                  <a:pt x="422148" y="885391"/>
                </a:lnTo>
                <a:lnTo>
                  <a:pt x="425196" y="883919"/>
                </a:lnTo>
                <a:lnTo>
                  <a:pt x="431292" y="880110"/>
                </a:lnTo>
                <a:lnTo>
                  <a:pt x="435864" y="875538"/>
                </a:lnTo>
                <a:lnTo>
                  <a:pt x="435864" y="874776"/>
                </a:lnTo>
                <a:lnTo>
                  <a:pt x="438912" y="871728"/>
                </a:lnTo>
                <a:lnTo>
                  <a:pt x="438912" y="870966"/>
                </a:lnTo>
                <a:lnTo>
                  <a:pt x="439674" y="870204"/>
                </a:lnTo>
                <a:lnTo>
                  <a:pt x="439674" y="869441"/>
                </a:lnTo>
                <a:lnTo>
                  <a:pt x="441960" y="864869"/>
                </a:lnTo>
                <a:lnTo>
                  <a:pt x="441960" y="863346"/>
                </a:lnTo>
                <a:lnTo>
                  <a:pt x="442722" y="859536"/>
                </a:lnTo>
                <a:lnTo>
                  <a:pt x="442722" y="542544"/>
                </a:lnTo>
                <a:lnTo>
                  <a:pt x="443484" y="540258"/>
                </a:lnTo>
                <a:lnTo>
                  <a:pt x="443484" y="540638"/>
                </a:lnTo>
                <a:lnTo>
                  <a:pt x="444245" y="538734"/>
                </a:lnTo>
                <a:lnTo>
                  <a:pt x="444245" y="539750"/>
                </a:lnTo>
                <a:lnTo>
                  <a:pt x="445770" y="537210"/>
                </a:lnTo>
                <a:lnTo>
                  <a:pt x="445770" y="537972"/>
                </a:lnTo>
                <a:lnTo>
                  <a:pt x="480354" y="519993"/>
                </a:lnTo>
                <a:lnTo>
                  <a:pt x="546002" y="503434"/>
                </a:lnTo>
                <a:lnTo>
                  <a:pt x="592836" y="495958"/>
                </a:lnTo>
                <a:lnTo>
                  <a:pt x="662598" y="488218"/>
                </a:lnTo>
                <a:lnTo>
                  <a:pt x="715751" y="484384"/>
                </a:lnTo>
                <a:lnTo>
                  <a:pt x="768977" y="481817"/>
                </a:lnTo>
                <a:lnTo>
                  <a:pt x="822197" y="480084"/>
                </a:lnTo>
                <a:lnTo>
                  <a:pt x="866394" y="480059"/>
                </a:lnTo>
                <a:close/>
              </a:path>
              <a:path w="876300" h="940435">
                <a:moveTo>
                  <a:pt x="423672" y="80771"/>
                </a:moveTo>
                <a:lnTo>
                  <a:pt x="422148" y="78485"/>
                </a:lnTo>
                <a:lnTo>
                  <a:pt x="423062" y="80010"/>
                </a:lnTo>
                <a:lnTo>
                  <a:pt x="423672" y="80771"/>
                </a:lnTo>
                <a:close/>
              </a:path>
              <a:path w="876300" h="940435">
                <a:moveTo>
                  <a:pt x="424434" y="858012"/>
                </a:moveTo>
                <a:lnTo>
                  <a:pt x="422148" y="861822"/>
                </a:lnTo>
                <a:lnTo>
                  <a:pt x="423672" y="860297"/>
                </a:lnTo>
                <a:lnTo>
                  <a:pt x="424434" y="858012"/>
                </a:lnTo>
                <a:close/>
              </a:path>
              <a:path w="876300" h="940435">
                <a:moveTo>
                  <a:pt x="424434" y="82295"/>
                </a:moveTo>
                <a:lnTo>
                  <a:pt x="423672" y="80009"/>
                </a:lnTo>
                <a:lnTo>
                  <a:pt x="423672" y="80771"/>
                </a:lnTo>
                <a:lnTo>
                  <a:pt x="423062" y="80010"/>
                </a:lnTo>
                <a:lnTo>
                  <a:pt x="424434" y="82295"/>
                </a:lnTo>
                <a:close/>
              </a:path>
              <a:path w="876300" h="940435">
                <a:moveTo>
                  <a:pt x="424434" y="403097"/>
                </a:moveTo>
                <a:lnTo>
                  <a:pt x="424434" y="82295"/>
                </a:lnTo>
                <a:lnTo>
                  <a:pt x="423672" y="81025"/>
                </a:lnTo>
                <a:lnTo>
                  <a:pt x="423672" y="399288"/>
                </a:lnTo>
                <a:lnTo>
                  <a:pt x="424434" y="403097"/>
                </a:lnTo>
                <a:close/>
              </a:path>
              <a:path w="876300" h="940435">
                <a:moveTo>
                  <a:pt x="424434" y="858012"/>
                </a:moveTo>
                <a:lnTo>
                  <a:pt x="424434" y="537210"/>
                </a:lnTo>
                <a:lnTo>
                  <a:pt x="423672" y="541020"/>
                </a:lnTo>
                <a:lnTo>
                  <a:pt x="423672" y="859282"/>
                </a:lnTo>
                <a:lnTo>
                  <a:pt x="424434" y="858012"/>
                </a:lnTo>
                <a:close/>
              </a:path>
              <a:path w="876300" h="940435">
                <a:moveTo>
                  <a:pt x="443331" y="399288"/>
                </a:moveTo>
                <a:lnTo>
                  <a:pt x="442722" y="396239"/>
                </a:lnTo>
                <a:lnTo>
                  <a:pt x="442722" y="397763"/>
                </a:lnTo>
                <a:lnTo>
                  <a:pt x="443331" y="399288"/>
                </a:lnTo>
                <a:close/>
              </a:path>
              <a:path w="876300" h="940435">
                <a:moveTo>
                  <a:pt x="443484" y="400049"/>
                </a:moveTo>
                <a:lnTo>
                  <a:pt x="443331" y="399288"/>
                </a:lnTo>
                <a:lnTo>
                  <a:pt x="442722" y="397763"/>
                </a:lnTo>
                <a:lnTo>
                  <a:pt x="443484" y="400049"/>
                </a:lnTo>
                <a:close/>
              </a:path>
              <a:path w="876300" h="940435">
                <a:moveTo>
                  <a:pt x="443484" y="540258"/>
                </a:moveTo>
                <a:lnTo>
                  <a:pt x="442722" y="542544"/>
                </a:lnTo>
                <a:lnTo>
                  <a:pt x="443331" y="541019"/>
                </a:lnTo>
                <a:lnTo>
                  <a:pt x="443484" y="540258"/>
                </a:lnTo>
                <a:close/>
              </a:path>
              <a:path w="876300" h="940435">
                <a:moveTo>
                  <a:pt x="443331" y="541019"/>
                </a:moveTo>
                <a:lnTo>
                  <a:pt x="442722" y="542544"/>
                </a:lnTo>
                <a:lnTo>
                  <a:pt x="442722" y="544068"/>
                </a:lnTo>
                <a:lnTo>
                  <a:pt x="443331" y="541019"/>
                </a:lnTo>
                <a:close/>
              </a:path>
              <a:path w="876300" h="940435">
                <a:moveTo>
                  <a:pt x="444245" y="425079"/>
                </a:moveTo>
                <a:lnTo>
                  <a:pt x="444245" y="401573"/>
                </a:lnTo>
                <a:lnTo>
                  <a:pt x="443331" y="399288"/>
                </a:lnTo>
                <a:lnTo>
                  <a:pt x="443484" y="400049"/>
                </a:lnTo>
                <a:lnTo>
                  <a:pt x="443484" y="424727"/>
                </a:lnTo>
                <a:lnTo>
                  <a:pt x="444245" y="425079"/>
                </a:lnTo>
                <a:close/>
              </a:path>
              <a:path w="876300" h="940435">
                <a:moveTo>
                  <a:pt x="443484" y="540638"/>
                </a:moveTo>
                <a:lnTo>
                  <a:pt x="443484" y="540258"/>
                </a:lnTo>
                <a:lnTo>
                  <a:pt x="443331" y="541019"/>
                </a:lnTo>
                <a:lnTo>
                  <a:pt x="443484" y="540638"/>
                </a:lnTo>
                <a:close/>
              </a:path>
              <a:path w="876300" h="940435">
                <a:moveTo>
                  <a:pt x="445594" y="402804"/>
                </a:moveTo>
                <a:lnTo>
                  <a:pt x="443484" y="399288"/>
                </a:lnTo>
                <a:lnTo>
                  <a:pt x="444245" y="401573"/>
                </a:lnTo>
                <a:lnTo>
                  <a:pt x="444245" y="425079"/>
                </a:lnTo>
                <a:lnTo>
                  <a:pt x="445008" y="425430"/>
                </a:lnTo>
                <a:lnTo>
                  <a:pt x="445008" y="402335"/>
                </a:lnTo>
                <a:lnTo>
                  <a:pt x="445594" y="402804"/>
                </a:lnTo>
                <a:close/>
              </a:path>
              <a:path w="876300" h="940435">
                <a:moveTo>
                  <a:pt x="444245" y="539750"/>
                </a:moveTo>
                <a:lnTo>
                  <a:pt x="444245" y="538734"/>
                </a:lnTo>
                <a:lnTo>
                  <a:pt x="443484" y="541020"/>
                </a:lnTo>
                <a:lnTo>
                  <a:pt x="444245" y="539750"/>
                </a:lnTo>
                <a:close/>
              </a:path>
              <a:path w="876300" h="940435">
                <a:moveTo>
                  <a:pt x="445770" y="403097"/>
                </a:moveTo>
                <a:lnTo>
                  <a:pt x="445594" y="402804"/>
                </a:lnTo>
                <a:lnTo>
                  <a:pt x="445008" y="402335"/>
                </a:lnTo>
                <a:lnTo>
                  <a:pt x="445770" y="403097"/>
                </a:lnTo>
                <a:close/>
              </a:path>
              <a:path w="876300" h="940435">
                <a:moveTo>
                  <a:pt x="445770" y="425782"/>
                </a:moveTo>
                <a:lnTo>
                  <a:pt x="445770" y="403097"/>
                </a:lnTo>
                <a:lnTo>
                  <a:pt x="445008" y="402335"/>
                </a:lnTo>
                <a:lnTo>
                  <a:pt x="445008" y="425430"/>
                </a:lnTo>
                <a:lnTo>
                  <a:pt x="445770" y="425782"/>
                </a:lnTo>
                <a:close/>
              </a:path>
              <a:path w="876300" h="940435">
                <a:moveTo>
                  <a:pt x="445770" y="537972"/>
                </a:moveTo>
                <a:lnTo>
                  <a:pt x="445770" y="537210"/>
                </a:lnTo>
                <a:lnTo>
                  <a:pt x="445008" y="538734"/>
                </a:lnTo>
                <a:lnTo>
                  <a:pt x="445770" y="537972"/>
                </a:lnTo>
                <a:close/>
              </a:path>
              <a:path w="876300" h="940435">
                <a:moveTo>
                  <a:pt x="876300" y="475487"/>
                </a:moveTo>
                <a:lnTo>
                  <a:pt x="876300" y="464819"/>
                </a:lnTo>
                <a:lnTo>
                  <a:pt x="871728" y="461009"/>
                </a:lnTo>
                <a:lnTo>
                  <a:pt x="866394" y="460984"/>
                </a:lnTo>
                <a:lnTo>
                  <a:pt x="844296" y="460247"/>
                </a:lnTo>
                <a:lnTo>
                  <a:pt x="777272" y="459295"/>
                </a:lnTo>
                <a:lnTo>
                  <a:pt x="730945" y="457153"/>
                </a:lnTo>
                <a:lnTo>
                  <a:pt x="684448" y="453887"/>
                </a:lnTo>
                <a:lnTo>
                  <a:pt x="638254" y="449562"/>
                </a:lnTo>
                <a:lnTo>
                  <a:pt x="592836" y="444245"/>
                </a:lnTo>
                <a:lnTo>
                  <a:pt x="535656" y="434699"/>
                </a:lnTo>
                <a:lnTo>
                  <a:pt x="476970" y="419678"/>
                </a:lnTo>
                <a:lnTo>
                  <a:pt x="445594" y="402804"/>
                </a:lnTo>
                <a:lnTo>
                  <a:pt x="445770" y="403097"/>
                </a:lnTo>
                <a:lnTo>
                  <a:pt x="445770" y="425782"/>
                </a:lnTo>
                <a:lnTo>
                  <a:pt x="470921" y="437392"/>
                </a:lnTo>
                <a:lnTo>
                  <a:pt x="541255" y="455261"/>
                </a:lnTo>
                <a:lnTo>
                  <a:pt x="589788" y="463295"/>
                </a:lnTo>
                <a:lnTo>
                  <a:pt x="651956" y="470108"/>
                </a:lnTo>
                <a:lnTo>
                  <a:pt x="682673" y="467418"/>
                </a:lnTo>
                <a:lnTo>
                  <a:pt x="728910" y="464532"/>
                </a:lnTo>
                <a:lnTo>
                  <a:pt x="775336" y="462501"/>
                </a:lnTo>
                <a:lnTo>
                  <a:pt x="822197" y="461009"/>
                </a:lnTo>
                <a:lnTo>
                  <a:pt x="866394" y="461009"/>
                </a:lnTo>
                <a:lnTo>
                  <a:pt x="866394" y="480059"/>
                </a:lnTo>
                <a:lnTo>
                  <a:pt x="871728" y="480059"/>
                </a:lnTo>
                <a:lnTo>
                  <a:pt x="876300" y="475487"/>
                </a:lnTo>
                <a:close/>
              </a:path>
              <a:path w="876300" h="940435">
                <a:moveTo>
                  <a:pt x="866394" y="480059"/>
                </a:moveTo>
                <a:lnTo>
                  <a:pt x="866394" y="461009"/>
                </a:lnTo>
                <a:lnTo>
                  <a:pt x="822197" y="461009"/>
                </a:lnTo>
                <a:lnTo>
                  <a:pt x="775336" y="462501"/>
                </a:lnTo>
                <a:lnTo>
                  <a:pt x="728910" y="464532"/>
                </a:lnTo>
                <a:lnTo>
                  <a:pt x="682673" y="467418"/>
                </a:lnTo>
                <a:lnTo>
                  <a:pt x="651956" y="470108"/>
                </a:lnTo>
                <a:lnTo>
                  <a:pt x="660093" y="470920"/>
                </a:lnTo>
                <a:lnTo>
                  <a:pt x="714236" y="475207"/>
                </a:lnTo>
                <a:lnTo>
                  <a:pt x="768449" y="478110"/>
                </a:lnTo>
                <a:lnTo>
                  <a:pt x="822197" y="479297"/>
                </a:lnTo>
                <a:lnTo>
                  <a:pt x="844296" y="479297"/>
                </a:lnTo>
                <a:lnTo>
                  <a:pt x="866394" y="4800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302" y="6237223"/>
            <a:ext cx="26968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Store result back in original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2702" y="6323838"/>
            <a:ext cx="1851025" cy="110489"/>
          </a:xfrm>
          <a:custGeom>
            <a:avLst/>
            <a:gdLst/>
            <a:ahLst/>
            <a:cxnLst/>
            <a:rect l="l" t="t" r="r" b="b"/>
            <a:pathLst>
              <a:path w="1851025" h="110489">
                <a:moveTo>
                  <a:pt x="105918" y="10667"/>
                </a:moveTo>
                <a:lnTo>
                  <a:pt x="103632" y="6096"/>
                </a:lnTo>
                <a:lnTo>
                  <a:pt x="100584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5909"/>
                </a:lnTo>
                <a:lnTo>
                  <a:pt x="19050" y="45720"/>
                </a:lnTo>
                <a:lnTo>
                  <a:pt x="53839" y="45720"/>
                </a:lnTo>
                <a:lnTo>
                  <a:pt x="99822" y="19050"/>
                </a:lnTo>
                <a:lnTo>
                  <a:pt x="104394" y="16001"/>
                </a:lnTo>
                <a:lnTo>
                  <a:pt x="105918" y="10667"/>
                </a:lnTo>
                <a:close/>
              </a:path>
              <a:path w="1851025" h="110489">
                <a:moveTo>
                  <a:pt x="53839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70"/>
                </a:lnTo>
                <a:lnTo>
                  <a:pt x="23622" y="47244"/>
                </a:lnTo>
                <a:lnTo>
                  <a:pt x="37416" y="55245"/>
                </a:lnTo>
                <a:lnTo>
                  <a:pt x="53839" y="45720"/>
                </a:lnTo>
                <a:close/>
              </a:path>
              <a:path w="1851025" h="110489">
                <a:moveTo>
                  <a:pt x="105918" y="99822"/>
                </a:moveTo>
                <a:lnTo>
                  <a:pt x="104394" y="93725"/>
                </a:lnTo>
                <a:lnTo>
                  <a:pt x="99822" y="91439"/>
                </a:lnTo>
                <a:lnTo>
                  <a:pt x="53839" y="64770"/>
                </a:lnTo>
                <a:lnTo>
                  <a:pt x="19050" y="64770"/>
                </a:lnTo>
                <a:lnTo>
                  <a:pt x="19050" y="65909"/>
                </a:lnTo>
                <a:lnTo>
                  <a:pt x="90677" y="107441"/>
                </a:lnTo>
                <a:lnTo>
                  <a:pt x="95250" y="110489"/>
                </a:lnTo>
                <a:lnTo>
                  <a:pt x="100584" y="108965"/>
                </a:lnTo>
                <a:lnTo>
                  <a:pt x="103632" y="104394"/>
                </a:lnTo>
                <a:lnTo>
                  <a:pt x="105918" y="99822"/>
                </a:lnTo>
                <a:close/>
              </a:path>
              <a:path w="1851025" h="110489">
                <a:moveTo>
                  <a:pt x="37416" y="55245"/>
                </a:moveTo>
                <a:lnTo>
                  <a:pt x="23622" y="47244"/>
                </a:lnTo>
                <a:lnTo>
                  <a:pt x="23622" y="63246"/>
                </a:lnTo>
                <a:lnTo>
                  <a:pt x="37416" y="55245"/>
                </a:lnTo>
                <a:close/>
              </a:path>
              <a:path w="1851025" h="110489">
                <a:moveTo>
                  <a:pt x="53839" y="64770"/>
                </a:moveTo>
                <a:lnTo>
                  <a:pt x="37416" y="55245"/>
                </a:lnTo>
                <a:lnTo>
                  <a:pt x="23622" y="63246"/>
                </a:lnTo>
                <a:lnTo>
                  <a:pt x="23622" y="64770"/>
                </a:lnTo>
                <a:lnTo>
                  <a:pt x="53839" y="64770"/>
                </a:lnTo>
                <a:close/>
              </a:path>
              <a:path w="1851025" h="110489">
                <a:moveTo>
                  <a:pt x="1850898" y="64769"/>
                </a:moveTo>
                <a:lnTo>
                  <a:pt x="1850898" y="45719"/>
                </a:lnTo>
                <a:lnTo>
                  <a:pt x="53839" y="45720"/>
                </a:lnTo>
                <a:lnTo>
                  <a:pt x="37416" y="55245"/>
                </a:lnTo>
                <a:lnTo>
                  <a:pt x="53839" y="64769"/>
                </a:lnTo>
                <a:lnTo>
                  <a:pt x="1850898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5159" y="876300"/>
            <a:ext cx="2143125" cy="1285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57518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25" dirty="0"/>
              <a:t>Weighted </a:t>
            </a:r>
            <a:r>
              <a:rPr sz="3900" spc="-315" dirty="0"/>
              <a:t>Smoothing</a:t>
            </a:r>
            <a:r>
              <a:rPr sz="3900" spc="-220" dirty="0"/>
              <a:t> </a:t>
            </a:r>
            <a:r>
              <a:rPr sz="3900" spc="-254" dirty="0"/>
              <a:t>Filters</a:t>
            </a:r>
            <a:endParaRPr sz="39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28372" y="3559492"/>
          <a:ext cx="2713353" cy="2573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240"/>
                <a:gridCol w="904874"/>
                <a:gridCol w="904239"/>
              </a:tblGrid>
              <a:tr h="84074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8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6614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78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7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345"/>
                        </a:spcBef>
                      </a:pPr>
                      <a:r>
                        <a:rPr sz="2775" baseline="46546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4200" baseline="13888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850" dirty="0">
                          <a:latin typeface="Arial"/>
                          <a:cs typeface="Arial"/>
                        </a:rPr>
                        <a:t>16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97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666"/>
              <a:buFont typeface="Wingdings"/>
              <a:buChar char=""/>
              <a:tabLst>
                <a:tab pos="212725" algn="l"/>
              </a:tabLst>
            </a:pPr>
            <a:r>
              <a:rPr spc="30" dirty="0"/>
              <a:t>More</a:t>
            </a:r>
            <a:r>
              <a:rPr spc="-225" dirty="0"/>
              <a:t> </a:t>
            </a:r>
            <a:r>
              <a:rPr spc="-175" dirty="0"/>
              <a:t>effective</a:t>
            </a:r>
            <a:r>
              <a:rPr spc="-265" dirty="0"/>
              <a:t> </a:t>
            </a:r>
            <a:r>
              <a:rPr spc="-85" dirty="0"/>
              <a:t>smoothing</a:t>
            </a:r>
            <a:r>
              <a:rPr spc="-229" dirty="0"/>
              <a:t> </a:t>
            </a:r>
            <a:r>
              <a:rPr spc="-155" dirty="0"/>
              <a:t>filters</a:t>
            </a:r>
            <a:r>
              <a:rPr spc="-235" dirty="0"/>
              <a:t> </a:t>
            </a:r>
            <a:r>
              <a:rPr spc="-140" dirty="0"/>
              <a:t>can</a:t>
            </a:r>
            <a:r>
              <a:rPr spc="-240" dirty="0"/>
              <a:t> </a:t>
            </a:r>
            <a:r>
              <a:rPr spc="-120" dirty="0"/>
              <a:t>be</a:t>
            </a:r>
            <a:r>
              <a:rPr spc="-245" dirty="0"/>
              <a:t> </a:t>
            </a:r>
            <a:r>
              <a:rPr spc="-130" dirty="0"/>
              <a:t>generated  </a:t>
            </a:r>
            <a:r>
              <a:rPr spc="-110" dirty="0"/>
              <a:t>by </a:t>
            </a:r>
            <a:r>
              <a:rPr spc="-125" dirty="0"/>
              <a:t>allowing </a:t>
            </a:r>
            <a:r>
              <a:rPr spc="-150" dirty="0"/>
              <a:t>different </a:t>
            </a:r>
            <a:r>
              <a:rPr spc="-145" dirty="0"/>
              <a:t>pixels </a:t>
            </a:r>
            <a:r>
              <a:rPr spc="-114" dirty="0"/>
              <a:t>in </a:t>
            </a:r>
            <a:r>
              <a:rPr spc="-135" dirty="0"/>
              <a:t>the </a:t>
            </a:r>
            <a:r>
              <a:rPr spc="-85" dirty="0"/>
              <a:t>neighbourhood  </a:t>
            </a:r>
            <a:r>
              <a:rPr spc="-150" dirty="0"/>
              <a:t>different </a:t>
            </a:r>
            <a:r>
              <a:rPr spc="-120" dirty="0"/>
              <a:t>weights </a:t>
            </a:r>
            <a:r>
              <a:rPr spc="-114" dirty="0"/>
              <a:t>in </a:t>
            </a:r>
            <a:r>
              <a:rPr spc="-135" dirty="0"/>
              <a:t>the </a:t>
            </a:r>
            <a:r>
              <a:rPr spc="-120" dirty="0"/>
              <a:t>averaging</a:t>
            </a:r>
            <a:r>
              <a:rPr spc="-695" dirty="0"/>
              <a:t> </a:t>
            </a:r>
            <a:r>
              <a:rPr spc="-125" dirty="0"/>
              <a:t>function</a:t>
            </a:r>
          </a:p>
          <a:p>
            <a:pPr marL="704215" marR="4282440" lvl="1" indent="-347345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30" dirty="0">
                <a:latin typeface="Trebuchet MS"/>
                <a:cs typeface="Trebuchet MS"/>
              </a:rPr>
              <a:t>Pixels </a:t>
            </a:r>
            <a:r>
              <a:rPr sz="2600" spc="-114" dirty="0">
                <a:latin typeface="Trebuchet MS"/>
                <a:cs typeface="Trebuchet MS"/>
              </a:rPr>
              <a:t>closer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375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central  </a:t>
            </a:r>
            <a:r>
              <a:rPr sz="2600" spc="-145" dirty="0">
                <a:latin typeface="Trebuchet MS"/>
                <a:cs typeface="Trebuchet MS"/>
              </a:rPr>
              <a:t>pixel </a:t>
            </a:r>
            <a:r>
              <a:rPr sz="2600" spc="-85" dirty="0">
                <a:latin typeface="Trebuchet MS"/>
                <a:cs typeface="Trebuchet MS"/>
              </a:rPr>
              <a:t>more</a:t>
            </a:r>
            <a:r>
              <a:rPr sz="2600" spc="-28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important</a:t>
            </a:r>
            <a:endParaRPr sz="26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2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14" dirty="0">
                <a:latin typeface="Trebuchet MS"/>
                <a:cs typeface="Trebuchet MS"/>
              </a:rPr>
              <a:t>Often </a:t>
            </a:r>
            <a:r>
              <a:rPr sz="2600" spc="-125" dirty="0">
                <a:latin typeface="Trebuchet MS"/>
                <a:cs typeface="Trebuchet MS"/>
              </a:rPr>
              <a:t>referred </a:t>
            </a:r>
            <a:r>
              <a:rPr sz="2600" spc="-100" dirty="0">
                <a:latin typeface="Trebuchet MS"/>
                <a:cs typeface="Trebuchet MS"/>
              </a:rPr>
              <a:t>to </a:t>
            </a:r>
            <a:r>
              <a:rPr sz="2600" spc="-85" dirty="0">
                <a:latin typeface="Trebuchet MS"/>
                <a:cs typeface="Trebuchet MS"/>
              </a:rPr>
              <a:t>as</a:t>
            </a:r>
            <a:r>
              <a:rPr sz="2600" spc="-45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  <a:p>
            <a:pPr marR="3914775" algn="ctr">
              <a:lnSpc>
                <a:spcPct val="100000"/>
              </a:lnSpc>
            </a:pPr>
            <a:r>
              <a:rPr sz="2600" i="1" spc="-130" dirty="0">
                <a:latin typeface="Trebuchet MS"/>
                <a:cs typeface="Trebuchet MS"/>
              </a:rPr>
              <a:t>weighted</a:t>
            </a:r>
            <a:r>
              <a:rPr sz="2600" i="1" spc="-204" dirty="0">
                <a:latin typeface="Trebuchet MS"/>
                <a:cs typeface="Trebuchet MS"/>
              </a:rPr>
              <a:t> </a:t>
            </a:r>
            <a:r>
              <a:rPr sz="2600" i="1" spc="-85" dirty="0">
                <a:latin typeface="Trebuchet MS"/>
                <a:cs typeface="Trebuchet MS"/>
              </a:rPr>
              <a:t>averaging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5366385" marR="283845" indent="419734">
              <a:lnSpc>
                <a:spcPct val="100000"/>
              </a:lnSpc>
              <a:spcBef>
                <a:spcPts val="2210"/>
              </a:spcBef>
            </a:pPr>
            <a:r>
              <a:rPr sz="2800" spc="-10" dirty="0">
                <a:latin typeface="Arial"/>
                <a:cs typeface="Arial"/>
              </a:rPr>
              <a:t>Weighted  </a:t>
            </a:r>
            <a:r>
              <a:rPr sz="2800" dirty="0">
                <a:latin typeface="Arial"/>
                <a:cs typeface="Arial"/>
              </a:rPr>
              <a:t>averaging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4843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Another </a:t>
            </a:r>
            <a:r>
              <a:rPr sz="3600" spc="-290" dirty="0"/>
              <a:t>Smoothing</a:t>
            </a:r>
            <a:r>
              <a:rPr sz="3600" spc="-195" dirty="0"/>
              <a:t> </a:t>
            </a:r>
            <a:r>
              <a:rPr sz="3600" spc="-180" dirty="0"/>
              <a:t>Filter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221418" y="1907218"/>
            <a:ext cx="5034601" cy="4951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7430" y="3046270"/>
            <a:ext cx="2627804" cy="76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8871" y="2246630"/>
            <a:ext cx="2863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Use real filter matrix with coefficents  Apply bell-shaped function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H(i,j)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7091" y="3990841"/>
            <a:ext cx="245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Bell-shaped function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H(i,j)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More weight applied to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7800" y="5351526"/>
            <a:ext cx="1620520" cy="1132840"/>
          </a:xfrm>
          <a:custGeom>
            <a:avLst/>
            <a:gdLst/>
            <a:ahLst/>
            <a:cxnLst/>
            <a:rect l="l" t="t" r="r" b="b"/>
            <a:pathLst>
              <a:path w="1620520" h="1132839">
                <a:moveTo>
                  <a:pt x="113538" y="19049"/>
                </a:moveTo>
                <a:lnTo>
                  <a:pt x="113538" y="13715"/>
                </a:lnTo>
                <a:lnTo>
                  <a:pt x="109728" y="9143"/>
                </a:lnTo>
                <a:lnTo>
                  <a:pt x="104394" y="8381"/>
                </a:lnTo>
                <a:lnTo>
                  <a:pt x="0" y="0"/>
                </a:lnTo>
                <a:lnTo>
                  <a:pt x="10668" y="22991"/>
                </a:lnTo>
                <a:lnTo>
                  <a:pt x="10668" y="19049"/>
                </a:lnTo>
                <a:lnTo>
                  <a:pt x="21336" y="3047"/>
                </a:lnTo>
                <a:lnTo>
                  <a:pt x="50461" y="23330"/>
                </a:lnTo>
                <a:lnTo>
                  <a:pt x="102870" y="27431"/>
                </a:lnTo>
                <a:lnTo>
                  <a:pt x="108204" y="28193"/>
                </a:lnTo>
                <a:lnTo>
                  <a:pt x="112776" y="24383"/>
                </a:lnTo>
                <a:lnTo>
                  <a:pt x="113538" y="19049"/>
                </a:lnTo>
                <a:close/>
              </a:path>
              <a:path w="1620520" h="1132839">
                <a:moveTo>
                  <a:pt x="50461" y="23330"/>
                </a:moveTo>
                <a:lnTo>
                  <a:pt x="21336" y="3047"/>
                </a:lnTo>
                <a:lnTo>
                  <a:pt x="10668" y="19049"/>
                </a:lnTo>
                <a:lnTo>
                  <a:pt x="15240" y="22233"/>
                </a:lnTo>
                <a:lnTo>
                  <a:pt x="15240" y="20573"/>
                </a:lnTo>
                <a:lnTo>
                  <a:pt x="24384" y="6857"/>
                </a:lnTo>
                <a:lnTo>
                  <a:pt x="31374" y="21836"/>
                </a:lnTo>
                <a:lnTo>
                  <a:pt x="50461" y="23330"/>
                </a:lnTo>
                <a:close/>
              </a:path>
              <a:path w="1620520" h="1132839">
                <a:moveTo>
                  <a:pt x="64008" y="92201"/>
                </a:moveTo>
                <a:lnTo>
                  <a:pt x="61722" y="86867"/>
                </a:lnTo>
                <a:lnTo>
                  <a:pt x="39416" y="39069"/>
                </a:lnTo>
                <a:lnTo>
                  <a:pt x="10668" y="19049"/>
                </a:lnTo>
                <a:lnTo>
                  <a:pt x="10668" y="22991"/>
                </a:lnTo>
                <a:lnTo>
                  <a:pt x="44196" y="95249"/>
                </a:lnTo>
                <a:lnTo>
                  <a:pt x="46482" y="99821"/>
                </a:lnTo>
                <a:lnTo>
                  <a:pt x="52578" y="102107"/>
                </a:lnTo>
                <a:lnTo>
                  <a:pt x="61722" y="97535"/>
                </a:lnTo>
                <a:lnTo>
                  <a:pt x="64008" y="92201"/>
                </a:lnTo>
                <a:close/>
              </a:path>
              <a:path w="1620520" h="1132839">
                <a:moveTo>
                  <a:pt x="31374" y="21836"/>
                </a:moveTo>
                <a:lnTo>
                  <a:pt x="24384" y="6857"/>
                </a:lnTo>
                <a:lnTo>
                  <a:pt x="15240" y="20573"/>
                </a:lnTo>
                <a:lnTo>
                  <a:pt x="31374" y="21836"/>
                </a:lnTo>
                <a:close/>
              </a:path>
              <a:path w="1620520" h="1132839">
                <a:moveTo>
                  <a:pt x="39416" y="39069"/>
                </a:moveTo>
                <a:lnTo>
                  <a:pt x="31374" y="21836"/>
                </a:lnTo>
                <a:lnTo>
                  <a:pt x="15240" y="20573"/>
                </a:lnTo>
                <a:lnTo>
                  <a:pt x="15240" y="22233"/>
                </a:lnTo>
                <a:lnTo>
                  <a:pt x="39416" y="39069"/>
                </a:lnTo>
                <a:close/>
              </a:path>
              <a:path w="1620520" h="1132839">
                <a:moveTo>
                  <a:pt x="1620012" y="1116329"/>
                </a:moveTo>
                <a:lnTo>
                  <a:pt x="50461" y="23330"/>
                </a:lnTo>
                <a:lnTo>
                  <a:pt x="31374" y="21836"/>
                </a:lnTo>
                <a:lnTo>
                  <a:pt x="39416" y="39069"/>
                </a:lnTo>
                <a:lnTo>
                  <a:pt x="1609344" y="1132331"/>
                </a:lnTo>
                <a:lnTo>
                  <a:pt x="1620012" y="11163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8056" y="3229722"/>
            <a:ext cx="400050" cy="398780"/>
          </a:xfrm>
          <a:custGeom>
            <a:avLst/>
            <a:gdLst/>
            <a:ahLst/>
            <a:cxnLst/>
            <a:rect l="l" t="t" r="r" b="b"/>
            <a:pathLst>
              <a:path w="400050" h="398779">
                <a:moveTo>
                  <a:pt x="400050" y="199277"/>
                </a:moveTo>
                <a:lnTo>
                  <a:pt x="400050" y="189371"/>
                </a:lnTo>
                <a:lnTo>
                  <a:pt x="399288" y="178703"/>
                </a:lnTo>
                <a:lnTo>
                  <a:pt x="389427" y="136812"/>
                </a:lnTo>
                <a:lnTo>
                  <a:pt x="373529" y="100503"/>
                </a:lnTo>
                <a:lnTo>
                  <a:pt x="327075" y="44643"/>
                </a:lnTo>
                <a:lnTo>
                  <a:pt x="266837" y="11136"/>
                </a:lnTo>
                <a:lnTo>
                  <a:pt x="199724" y="0"/>
                </a:lnTo>
                <a:lnTo>
                  <a:pt x="165750" y="2825"/>
                </a:lnTo>
                <a:lnTo>
                  <a:pt x="101286" y="25272"/>
                </a:lnTo>
                <a:lnTo>
                  <a:pt x="47226" y="70129"/>
                </a:lnTo>
                <a:lnTo>
                  <a:pt x="10481" y="137410"/>
                </a:lnTo>
                <a:lnTo>
                  <a:pt x="761" y="179465"/>
                </a:lnTo>
                <a:lnTo>
                  <a:pt x="0" y="189371"/>
                </a:lnTo>
                <a:lnTo>
                  <a:pt x="0" y="209945"/>
                </a:lnTo>
                <a:lnTo>
                  <a:pt x="762" y="220613"/>
                </a:lnTo>
                <a:lnTo>
                  <a:pt x="2286" y="230519"/>
                </a:lnTo>
                <a:lnTo>
                  <a:pt x="14515" y="272821"/>
                </a:lnTo>
                <a:lnTo>
                  <a:pt x="19050" y="281820"/>
                </a:lnTo>
                <a:lnTo>
                  <a:pt x="19050" y="190133"/>
                </a:lnTo>
                <a:lnTo>
                  <a:pt x="19812" y="180989"/>
                </a:lnTo>
                <a:lnTo>
                  <a:pt x="29693" y="139711"/>
                </a:lnTo>
                <a:lnTo>
                  <a:pt x="45979" y="104553"/>
                </a:lnTo>
                <a:lnTo>
                  <a:pt x="93726" y="52479"/>
                </a:lnTo>
                <a:lnTo>
                  <a:pt x="154973" y="24529"/>
                </a:lnTo>
                <a:lnTo>
                  <a:pt x="188133" y="19526"/>
                </a:lnTo>
                <a:lnTo>
                  <a:pt x="221639" y="20464"/>
                </a:lnTo>
                <a:lnTo>
                  <a:pt x="285645" y="40047"/>
                </a:lnTo>
                <a:lnTo>
                  <a:pt x="338911" y="83038"/>
                </a:lnTo>
                <a:lnTo>
                  <a:pt x="373358" y="149200"/>
                </a:lnTo>
                <a:lnTo>
                  <a:pt x="381000" y="190895"/>
                </a:lnTo>
                <a:lnTo>
                  <a:pt x="381000" y="283847"/>
                </a:lnTo>
                <a:lnTo>
                  <a:pt x="382232" y="281606"/>
                </a:lnTo>
                <a:lnTo>
                  <a:pt x="394566" y="243070"/>
                </a:lnTo>
                <a:lnTo>
                  <a:pt x="400050" y="199277"/>
                </a:lnTo>
                <a:close/>
              </a:path>
              <a:path w="400050" h="398779">
                <a:moveTo>
                  <a:pt x="381000" y="283847"/>
                </a:moveTo>
                <a:lnTo>
                  <a:pt x="381000" y="209183"/>
                </a:lnTo>
                <a:lnTo>
                  <a:pt x="373555" y="249951"/>
                </a:lnTo>
                <a:lnTo>
                  <a:pt x="359548" y="285257"/>
                </a:lnTo>
                <a:lnTo>
                  <a:pt x="315726" y="339302"/>
                </a:lnTo>
                <a:lnTo>
                  <a:pt x="257287" y="370957"/>
                </a:lnTo>
                <a:lnTo>
                  <a:pt x="191986" y="379864"/>
                </a:lnTo>
                <a:lnTo>
                  <a:pt x="159184" y="375675"/>
                </a:lnTo>
                <a:lnTo>
                  <a:pt x="98127" y="349786"/>
                </a:lnTo>
                <a:lnTo>
                  <a:pt x="49593" y="300250"/>
                </a:lnTo>
                <a:lnTo>
                  <a:pt x="21336" y="226709"/>
                </a:lnTo>
                <a:lnTo>
                  <a:pt x="19050" y="208421"/>
                </a:lnTo>
                <a:lnTo>
                  <a:pt x="19050" y="281820"/>
                </a:lnTo>
                <a:lnTo>
                  <a:pt x="55915" y="338827"/>
                </a:lnTo>
                <a:lnTo>
                  <a:pt x="113806" y="380495"/>
                </a:lnTo>
                <a:lnTo>
                  <a:pt x="180872" y="398375"/>
                </a:lnTo>
                <a:lnTo>
                  <a:pt x="215560" y="398568"/>
                </a:lnTo>
                <a:lnTo>
                  <a:pt x="249798" y="393022"/>
                </a:lnTo>
                <a:lnTo>
                  <a:pt x="282671" y="381804"/>
                </a:lnTo>
                <a:lnTo>
                  <a:pt x="313266" y="364985"/>
                </a:lnTo>
                <a:lnTo>
                  <a:pt x="340667" y="342633"/>
                </a:lnTo>
                <a:lnTo>
                  <a:pt x="363961" y="314817"/>
                </a:lnTo>
                <a:lnTo>
                  <a:pt x="381000" y="2838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53250" y="4801918"/>
            <a:ext cx="1953429" cy="1107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42379" y="6349984"/>
            <a:ext cx="2165350" cy="775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Apply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Store result back in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3400" y="6301740"/>
            <a:ext cx="1922780" cy="719455"/>
          </a:xfrm>
          <a:custGeom>
            <a:avLst/>
            <a:gdLst/>
            <a:ahLst/>
            <a:cxnLst/>
            <a:rect l="l" t="t" r="r" b="b"/>
            <a:pathLst>
              <a:path w="1922779" h="719454">
                <a:moveTo>
                  <a:pt x="115062" y="13715"/>
                </a:moveTo>
                <a:lnTo>
                  <a:pt x="114300" y="8381"/>
                </a:lnTo>
                <a:lnTo>
                  <a:pt x="113538" y="3809"/>
                </a:lnTo>
                <a:lnTo>
                  <a:pt x="108204" y="0"/>
                </a:lnTo>
                <a:lnTo>
                  <a:pt x="102870" y="761"/>
                </a:lnTo>
                <a:lnTo>
                  <a:pt x="0" y="19811"/>
                </a:lnTo>
                <a:lnTo>
                  <a:pt x="14478" y="36892"/>
                </a:lnTo>
                <a:lnTo>
                  <a:pt x="14478" y="35051"/>
                </a:lnTo>
                <a:lnTo>
                  <a:pt x="21336" y="17525"/>
                </a:lnTo>
                <a:lnTo>
                  <a:pt x="54429" y="29437"/>
                </a:lnTo>
                <a:lnTo>
                  <a:pt x="106680" y="19811"/>
                </a:lnTo>
                <a:lnTo>
                  <a:pt x="112014" y="19049"/>
                </a:lnTo>
                <a:lnTo>
                  <a:pt x="115062" y="13715"/>
                </a:lnTo>
                <a:close/>
              </a:path>
              <a:path w="1922779" h="719454">
                <a:moveTo>
                  <a:pt x="54429" y="29437"/>
                </a:moveTo>
                <a:lnTo>
                  <a:pt x="21336" y="17525"/>
                </a:lnTo>
                <a:lnTo>
                  <a:pt x="14478" y="35051"/>
                </a:lnTo>
                <a:lnTo>
                  <a:pt x="19812" y="36971"/>
                </a:lnTo>
                <a:lnTo>
                  <a:pt x="19812" y="35813"/>
                </a:lnTo>
                <a:lnTo>
                  <a:pt x="25146" y="20573"/>
                </a:lnTo>
                <a:lnTo>
                  <a:pt x="35648" y="32896"/>
                </a:lnTo>
                <a:lnTo>
                  <a:pt x="54429" y="29437"/>
                </a:lnTo>
                <a:close/>
              </a:path>
              <a:path w="1922779" h="719454">
                <a:moveTo>
                  <a:pt x="85344" y="92201"/>
                </a:moveTo>
                <a:lnTo>
                  <a:pt x="82296" y="87629"/>
                </a:lnTo>
                <a:lnTo>
                  <a:pt x="47659" y="46989"/>
                </a:lnTo>
                <a:lnTo>
                  <a:pt x="14478" y="35051"/>
                </a:lnTo>
                <a:lnTo>
                  <a:pt x="14478" y="36892"/>
                </a:lnTo>
                <a:lnTo>
                  <a:pt x="67818" y="99821"/>
                </a:lnTo>
                <a:lnTo>
                  <a:pt x="70866" y="104393"/>
                </a:lnTo>
                <a:lnTo>
                  <a:pt x="76962" y="104393"/>
                </a:lnTo>
                <a:lnTo>
                  <a:pt x="84582" y="98297"/>
                </a:lnTo>
                <a:lnTo>
                  <a:pt x="85344" y="92201"/>
                </a:lnTo>
                <a:close/>
              </a:path>
              <a:path w="1922779" h="719454">
                <a:moveTo>
                  <a:pt x="35648" y="32896"/>
                </a:moveTo>
                <a:lnTo>
                  <a:pt x="25146" y="20573"/>
                </a:lnTo>
                <a:lnTo>
                  <a:pt x="19812" y="35813"/>
                </a:lnTo>
                <a:lnTo>
                  <a:pt x="35648" y="32896"/>
                </a:lnTo>
                <a:close/>
              </a:path>
              <a:path w="1922779" h="719454">
                <a:moveTo>
                  <a:pt x="47659" y="46989"/>
                </a:moveTo>
                <a:lnTo>
                  <a:pt x="35648" y="32896"/>
                </a:lnTo>
                <a:lnTo>
                  <a:pt x="19812" y="35813"/>
                </a:lnTo>
                <a:lnTo>
                  <a:pt x="19812" y="36971"/>
                </a:lnTo>
                <a:lnTo>
                  <a:pt x="47659" y="46989"/>
                </a:lnTo>
                <a:close/>
              </a:path>
              <a:path w="1922779" h="719454">
                <a:moveTo>
                  <a:pt x="1922526" y="701801"/>
                </a:moveTo>
                <a:lnTo>
                  <a:pt x="54429" y="29437"/>
                </a:lnTo>
                <a:lnTo>
                  <a:pt x="35648" y="32896"/>
                </a:lnTo>
                <a:lnTo>
                  <a:pt x="47659" y="46989"/>
                </a:lnTo>
                <a:lnTo>
                  <a:pt x="1916430" y="719327"/>
                </a:lnTo>
                <a:lnTo>
                  <a:pt x="1922526" y="7018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373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Integer</a:t>
            </a:r>
            <a:r>
              <a:rPr sz="3600" spc="-240" dirty="0"/>
              <a:t> </a:t>
            </a:r>
            <a:r>
              <a:rPr sz="3600" spc="-254" dirty="0"/>
              <a:t>Coefficients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6431"/>
            <a:ext cx="805497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406400" indent="-34226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5" dirty="0">
                <a:latin typeface="Trebuchet MS"/>
                <a:cs typeface="Trebuchet MS"/>
              </a:rPr>
              <a:t>Instead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floating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point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coeffients,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more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efficient,  </a:t>
            </a:r>
            <a:r>
              <a:rPr sz="2800" spc="-120" dirty="0">
                <a:latin typeface="Trebuchet MS"/>
                <a:cs typeface="Trebuchet MS"/>
              </a:rPr>
              <a:t>simpler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3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use:</a:t>
            </a:r>
            <a:endParaRPr sz="2800">
              <a:latin typeface="Trebuchet MS"/>
              <a:cs typeface="Trebuchet MS"/>
            </a:endParaRPr>
          </a:p>
          <a:p>
            <a:pPr marL="2846070">
              <a:lnSpc>
                <a:spcPct val="100000"/>
              </a:lnSpc>
              <a:spcBef>
                <a:spcPts val="670"/>
              </a:spcBef>
              <a:tabLst>
                <a:tab pos="4924425" algn="l"/>
                <a:tab pos="6374765" algn="l"/>
              </a:tabLst>
            </a:pPr>
            <a:r>
              <a:rPr sz="2800" spc="-130" dirty="0">
                <a:solidFill>
                  <a:srgbClr val="FF0000"/>
                </a:solidFill>
                <a:latin typeface="Trebuchet MS"/>
                <a:cs typeface="Trebuchet MS"/>
              </a:rPr>
              <a:t>scaling</a:t>
            </a:r>
            <a:r>
              <a:rPr sz="2800" spc="-20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Trebuchet MS"/>
                <a:cs typeface="Trebuchet MS"/>
              </a:rPr>
              <a:t>factor	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+</a:t>
            </a:r>
            <a:r>
              <a:rPr sz="2800" spc="-2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Trebuchet MS"/>
                <a:cs typeface="Trebuchet MS"/>
              </a:rPr>
              <a:t>integer	</a:t>
            </a:r>
            <a:r>
              <a:rPr sz="2800" spc="-145" dirty="0">
                <a:solidFill>
                  <a:srgbClr val="FF0000"/>
                </a:solidFill>
                <a:latin typeface="Trebuchet MS"/>
                <a:cs typeface="Trebuchet MS"/>
              </a:rPr>
              <a:t>coefficients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8571" y="4700317"/>
            <a:ext cx="6779434" cy="1147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3979" y="3576828"/>
            <a:ext cx="769620" cy="1301115"/>
          </a:xfrm>
          <a:custGeom>
            <a:avLst/>
            <a:gdLst/>
            <a:ahLst/>
            <a:cxnLst/>
            <a:rect l="l" t="t" r="r" b="b"/>
            <a:pathLst>
              <a:path w="769620" h="1301114">
                <a:moveTo>
                  <a:pt x="768858" y="1279398"/>
                </a:moveTo>
                <a:lnTo>
                  <a:pt x="16001" y="0"/>
                </a:lnTo>
                <a:lnTo>
                  <a:pt x="0" y="9906"/>
                </a:lnTo>
                <a:lnTo>
                  <a:pt x="734517" y="1258660"/>
                </a:lnTo>
                <a:lnTo>
                  <a:pt x="765047" y="1275588"/>
                </a:lnTo>
                <a:lnTo>
                  <a:pt x="765047" y="1281476"/>
                </a:lnTo>
                <a:lnTo>
                  <a:pt x="768858" y="1279398"/>
                </a:lnTo>
                <a:close/>
              </a:path>
              <a:path w="769620" h="1301114">
                <a:moveTo>
                  <a:pt x="768858" y="1300298"/>
                </a:moveTo>
                <a:lnTo>
                  <a:pt x="768858" y="1279398"/>
                </a:lnTo>
                <a:lnTo>
                  <a:pt x="752094" y="1288542"/>
                </a:lnTo>
                <a:lnTo>
                  <a:pt x="734517" y="1258660"/>
                </a:lnTo>
                <a:lnTo>
                  <a:pt x="688086" y="1232916"/>
                </a:lnTo>
                <a:lnTo>
                  <a:pt x="683514" y="1229868"/>
                </a:lnTo>
                <a:lnTo>
                  <a:pt x="677418" y="1231392"/>
                </a:lnTo>
                <a:lnTo>
                  <a:pt x="672846" y="1240536"/>
                </a:lnTo>
                <a:lnTo>
                  <a:pt x="674370" y="1246632"/>
                </a:lnTo>
                <a:lnTo>
                  <a:pt x="678942" y="1248918"/>
                </a:lnTo>
                <a:lnTo>
                  <a:pt x="768858" y="1300298"/>
                </a:lnTo>
                <a:close/>
              </a:path>
              <a:path w="769620" h="1301114">
                <a:moveTo>
                  <a:pt x="765047" y="1275588"/>
                </a:moveTo>
                <a:lnTo>
                  <a:pt x="734517" y="1258660"/>
                </a:lnTo>
                <a:lnTo>
                  <a:pt x="750570" y="1285951"/>
                </a:lnTo>
                <a:lnTo>
                  <a:pt x="750570" y="1283970"/>
                </a:lnTo>
                <a:lnTo>
                  <a:pt x="765047" y="1275588"/>
                </a:lnTo>
                <a:close/>
              </a:path>
              <a:path w="769620" h="1301114">
                <a:moveTo>
                  <a:pt x="769620" y="1300734"/>
                </a:moveTo>
                <a:lnTo>
                  <a:pt x="769620" y="1190244"/>
                </a:lnTo>
                <a:lnTo>
                  <a:pt x="765047" y="1186434"/>
                </a:lnTo>
                <a:lnTo>
                  <a:pt x="755142" y="1186434"/>
                </a:lnTo>
                <a:lnTo>
                  <a:pt x="750570" y="1191006"/>
                </a:lnTo>
                <a:lnTo>
                  <a:pt x="750570" y="1248319"/>
                </a:lnTo>
                <a:lnTo>
                  <a:pt x="768858" y="1279398"/>
                </a:lnTo>
                <a:lnTo>
                  <a:pt x="768858" y="1300298"/>
                </a:lnTo>
                <a:lnTo>
                  <a:pt x="769620" y="1300734"/>
                </a:lnTo>
                <a:close/>
              </a:path>
              <a:path w="769620" h="1301114">
                <a:moveTo>
                  <a:pt x="765047" y="1281476"/>
                </a:moveTo>
                <a:lnTo>
                  <a:pt x="765047" y="1275588"/>
                </a:lnTo>
                <a:lnTo>
                  <a:pt x="750570" y="1283970"/>
                </a:lnTo>
                <a:lnTo>
                  <a:pt x="750570" y="1285951"/>
                </a:lnTo>
                <a:lnTo>
                  <a:pt x="752094" y="1288542"/>
                </a:lnTo>
                <a:lnTo>
                  <a:pt x="765047" y="12814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6966" y="3504438"/>
            <a:ext cx="205740" cy="1297305"/>
          </a:xfrm>
          <a:custGeom>
            <a:avLst/>
            <a:gdLst/>
            <a:ahLst/>
            <a:cxnLst/>
            <a:rect l="l" t="t" r="r" b="b"/>
            <a:pathLst>
              <a:path w="205740" h="1297304">
                <a:moveTo>
                  <a:pt x="40687" y="1241395"/>
                </a:moveTo>
                <a:lnTo>
                  <a:pt x="17526" y="1187958"/>
                </a:lnTo>
                <a:lnTo>
                  <a:pt x="11430" y="1186434"/>
                </a:lnTo>
                <a:lnTo>
                  <a:pt x="6858" y="1187958"/>
                </a:lnTo>
                <a:lnTo>
                  <a:pt x="2286" y="1190244"/>
                </a:lnTo>
                <a:lnTo>
                  <a:pt x="0" y="1195578"/>
                </a:lnTo>
                <a:lnTo>
                  <a:pt x="36576" y="1280922"/>
                </a:lnTo>
                <a:lnTo>
                  <a:pt x="36576" y="1276350"/>
                </a:lnTo>
                <a:lnTo>
                  <a:pt x="40687" y="1241395"/>
                </a:lnTo>
                <a:close/>
              </a:path>
              <a:path w="205740" h="1297304">
                <a:moveTo>
                  <a:pt x="48143" y="1258577"/>
                </a:moveTo>
                <a:lnTo>
                  <a:pt x="40687" y="1241395"/>
                </a:lnTo>
                <a:lnTo>
                  <a:pt x="36576" y="1276350"/>
                </a:lnTo>
                <a:lnTo>
                  <a:pt x="38100" y="1276532"/>
                </a:lnTo>
                <a:lnTo>
                  <a:pt x="38100" y="1271778"/>
                </a:lnTo>
                <a:lnTo>
                  <a:pt x="48143" y="1258577"/>
                </a:lnTo>
                <a:close/>
              </a:path>
              <a:path w="205740" h="1297304">
                <a:moveTo>
                  <a:pt x="109728" y="1208532"/>
                </a:moveTo>
                <a:lnTo>
                  <a:pt x="108966" y="1203198"/>
                </a:lnTo>
                <a:lnTo>
                  <a:pt x="104394" y="1199388"/>
                </a:lnTo>
                <a:lnTo>
                  <a:pt x="100584" y="1196340"/>
                </a:lnTo>
                <a:lnTo>
                  <a:pt x="94488" y="1197102"/>
                </a:lnTo>
                <a:lnTo>
                  <a:pt x="91440" y="1201674"/>
                </a:lnTo>
                <a:lnTo>
                  <a:pt x="59784" y="1243278"/>
                </a:lnTo>
                <a:lnTo>
                  <a:pt x="55626" y="1278636"/>
                </a:lnTo>
                <a:lnTo>
                  <a:pt x="36576" y="1276350"/>
                </a:lnTo>
                <a:lnTo>
                  <a:pt x="36576" y="1280922"/>
                </a:lnTo>
                <a:lnTo>
                  <a:pt x="43434" y="1296924"/>
                </a:lnTo>
                <a:lnTo>
                  <a:pt x="106680" y="1213104"/>
                </a:lnTo>
                <a:lnTo>
                  <a:pt x="109728" y="1208532"/>
                </a:lnTo>
                <a:close/>
              </a:path>
              <a:path w="205740" h="1297304">
                <a:moveTo>
                  <a:pt x="54864" y="1274064"/>
                </a:moveTo>
                <a:lnTo>
                  <a:pt x="48143" y="1258577"/>
                </a:lnTo>
                <a:lnTo>
                  <a:pt x="38100" y="1271778"/>
                </a:lnTo>
                <a:lnTo>
                  <a:pt x="54864" y="1274064"/>
                </a:lnTo>
                <a:close/>
              </a:path>
              <a:path w="205740" h="1297304">
                <a:moveTo>
                  <a:pt x="54864" y="1278544"/>
                </a:moveTo>
                <a:lnTo>
                  <a:pt x="54864" y="1274064"/>
                </a:lnTo>
                <a:lnTo>
                  <a:pt x="38100" y="1271778"/>
                </a:lnTo>
                <a:lnTo>
                  <a:pt x="38100" y="1276532"/>
                </a:lnTo>
                <a:lnTo>
                  <a:pt x="54864" y="1278544"/>
                </a:lnTo>
                <a:close/>
              </a:path>
              <a:path w="205740" h="1297304">
                <a:moveTo>
                  <a:pt x="205740" y="2286"/>
                </a:moveTo>
                <a:lnTo>
                  <a:pt x="186690" y="0"/>
                </a:lnTo>
                <a:lnTo>
                  <a:pt x="40687" y="1241395"/>
                </a:lnTo>
                <a:lnTo>
                  <a:pt x="48143" y="1258577"/>
                </a:lnTo>
                <a:lnTo>
                  <a:pt x="59784" y="1243278"/>
                </a:lnTo>
                <a:lnTo>
                  <a:pt x="205740" y="2286"/>
                </a:lnTo>
                <a:close/>
              </a:path>
              <a:path w="205740" h="1297304">
                <a:moveTo>
                  <a:pt x="59784" y="1243278"/>
                </a:moveTo>
                <a:lnTo>
                  <a:pt x="48143" y="1258577"/>
                </a:lnTo>
                <a:lnTo>
                  <a:pt x="54864" y="1274064"/>
                </a:lnTo>
                <a:lnTo>
                  <a:pt x="54864" y="1278544"/>
                </a:lnTo>
                <a:lnTo>
                  <a:pt x="55626" y="1278636"/>
                </a:lnTo>
                <a:lnTo>
                  <a:pt x="59784" y="12432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6414" y="6633362"/>
            <a:ext cx="2211434" cy="278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" y="1239265"/>
            <a:ext cx="7606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/>
              <a:t>Example: </a:t>
            </a:r>
            <a:r>
              <a:rPr sz="3600" spc="-235" dirty="0"/>
              <a:t>5x5 </a:t>
            </a:r>
            <a:r>
              <a:rPr sz="3600" spc="-180" dirty="0"/>
              <a:t>Filter </a:t>
            </a:r>
            <a:r>
              <a:rPr sz="3600" spc="-195" dirty="0"/>
              <a:t>in </a:t>
            </a:r>
            <a:r>
              <a:rPr sz="3600" spc="-285" dirty="0"/>
              <a:t>Adobe</a:t>
            </a:r>
            <a:r>
              <a:rPr sz="3600" spc="-85" dirty="0"/>
              <a:t> </a:t>
            </a:r>
            <a:r>
              <a:rPr sz="3600" spc="-295" dirty="0"/>
              <a:t>Photoshop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709747" y="5411126"/>
            <a:ext cx="5611492" cy="703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38627" y="2435352"/>
            <a:ext cx="4701540" cy="2378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87131" y="4525771"/>
            <a:ext cx="9632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Integer</a:t>
            </a:r>
            <a:r>
              <a:rPr sz="1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filter  coefficients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91200" y="3528059"/>
            <a:ext cx="1922145" cy="1240155"/>
          </a:xfrm>
          <a:custGeom>
            <a:avLst/>
            <a:gdLst/>
            <a:ahLst/>
            <a:cxnLst/>
            <a:rect l="l" t="t" r="r" b="b"/>
            <a:pathLst>
              <a:path w="1922145" h="1240154">
                <a:moveTo>
                  <a:pt x="114300" y="9144"/>
                </a:moveTo>
                <a:lnTo>
                  <a:pt x="109728" y="4572"/>
                </a:lnTo>
                <a:lnTo>
                  <a:pt x="103632" y="4538"/>
                </a:lnTo>
                <a:lnTo>
                  <a:pt x="0" y="0"/>
                </a:lnTo>
                <a:lnTo>
                  <a:pt x="11430" y="22134"/>
                </a:lnTo>
                <a:lnTo>
                  <a:pt x="11430" y="18288"/>
                </a:lnTo>
                <a:lnTo>
                  <a:pt x="21336" y="1524"/>
                </a:lnTo>
                <a:lnTo>
                  <a:pt x="52219" y="21386"/>
                </a:lnTo>
                <a:lnTo>
                  <a:pt x="103632" y="23622"/>
                </a:lnTo>
                <a:lnTo>
                  <a:pt x="108966" y="23622"/>
                </a:lnTo>
                <a:lnTo>
                  <a:pt x="113538" y="19050"/>
                </a:lnTo>
                <a:lnTo>
                  <a:pt x="113538" y="14478"/>
                </a:lnTo>
                <a:lnTo>
                  <a:pt x="114300" y="9144"/>
                </a:lnTo>
                <a:close/>
              </a:path>
              <a:path w="1922145" h="1240154">
                <a:moveTo>
                  <a:pt x="52219" y="21386"/>
                </a:moveTo>
                <a:lnTo>
                  <a:pt x="21336" y="1524"/>
                </a:lnTo>
                <a:lnTo>
                  <a:pt x="11430" y="18288"/>
                </a:lnTo>
                <a:lnTo>
                  <a:pt x="16002" y="21227"/>
                </a:lnTo>
                <a:lnTo>
                  <a:pt x="16002" y="19812"/>
                </a:lnTo>
                <a:lnTo>
                  <a:pt x="24384" y="5334"/>
                </a:lnTo>
                <a:lnTo>
                  <a:pt x="32196" y="20516"/>
                </a:lnTo>
                <a:lnTo>
                  <a:pt x="52219" y="21386"/>
                </a:lnTo>
                <a:close/>
              </a:path>
              <a:path w="1922145" h="1240154">
                <a:moveTo>
                  <a:pt x="67056" y="89154"/>
                </a:moveTo>
                <a:lnTo>
                  <a:pt x="64770" y="83820"/>
                </a:lnTo>
                <a:lnTo>
                  <a:pt x="40750" y="37141"/>
                </a:lnTo>
                <a:lnTo>
                  <a:pt x="11430" y="18288"/>
                </a:lnTo>
                <a:lnTo>
                  <a:pt x="11430" y="22134"/>
                </a:lnTo>
                <a:lnTo>
                  <a:pt x="48006" y="92964"/>
                </a:lnTo>
                <a:lnTo>
                  <a:pt x="50292" y="97536"/>
                </a:lnTo>
                <a:lnTo>
                  <a:pt x="55626" y="99060"/>
                </a:lnTo>
                <a:lnTo>
                  <a:pt x="60960" y="96774"/>
                </a:lnTo>
                <a:lnTo>
                  <a:pt x="65532" y="94488"/>
                </a:lnTo>
                <a:lnTo>
                  <a:pt x="67056" y="89154"/>
                </a:lnTo>
                <a:close/>
              </a:path>
              <a:path w="1922145" h="1240154">
                <a:moveTo>
                  <a:pt x="32196" y="20516"/>
                </a:moveTo>
                <a:lnTo>
                  <a:pt x="24384" y="5334"/>
                </a:lnTo>
                <a:lnTo>
                  <a:pt x="16002" y="19812"/>
                </a:lnTo>
                <a:lnTo>
                  <a:pt x="32196" y="20516"/>
                </a:lnTo>
                <a:close/>
              </a:path>
              <a:path w="1922145" h="1240154">
                <a:moveTo>
                  <a:pt x="40750" y="37141"/>
                </a:moveTo>
                <a:lnTo>
                  <a:pt x="32196" y="20516"/>
                </a:lnTo>
                <a:lnTo>
                  <a:pt x="16002" y="19812"/>
                </a:lnTo>
                <a:lnTo>
                  <a:pt x="16002" y="21227"/>
                </a:lnTo>
                <a:lnTo>
                  <a:pt x="40750" y="37141"/>
                </a:lnTo>
                <a:close/>
              </a:path>
              <a:path w="1922145" h="1240154">
                <a:moveTo>
                  <a:pt x="1921764" y="1223772"/>
                </a:moveTo>
                <a:lnTo>
                  <a:pt x="52219" y="21386"/>
                </a:lnTo>
                <a:lnTo>
                  <a:pt x="32196" y="20516"/>
                </a:lnTo>
                <a:lnTo>
                  <a:pt x="40750" y="37141"/>
                </a:lnTo>
                <a:lnTo>
                  <a:pt x="1911096" y="1239774"/>
                </a:lnTo>
                <a:lnTo>
                  <a:pt x="1921764" y="12237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29297" y="6505447"/>
            <a:ext cx="135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Scaling factor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for  coeffients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3000" y="6003797"/>
            <a:ext cx="1800860" cy="744855"/>
          </a:xfrm>
          <a:custGeom>
            <a:avLst/>
            <a:gdLst/>
            <a:ahLst/>
            <a:cxnLst/>
            <a:rect l="l" t="t" r="r" b="b"/>
            <a:pathLst>
              <a:path w="1800859" h="744854">
                <a:moveTo>
                  <a:pt x="115062" y="14478"/>
                </a:moveTo>
                <a:lnTo>
                  <a:pt x="113537" y="3810"/>
                </a:lnTo>
                <a:lnTo>
                  <a:pt x="108966" y="0"/>
                </a:lnTo>
                <a:lnTo>
                  <a:pt x="103631" y="762"/>
                </a:lnTo>
                <a:lnTo>
                  <a:pt x="0" y="16002"/>
                </a:lnTo>
                <a:lnTo>
                  <a:pt x="14478" y="34567"/>
                </a:lnTo>
                <a:lnTo>
                  <a:pt x="14478" y="32004"/>
                </a:lnTo>
                <a:lnTo>
                  <a:pt x="21336" y="14478"/>
                </a:lnTo>
                <a:lnTo>
                  <a:pt x="54076" y="27588"/>
                </a:lnTo>
                <a:lnTo>
                  <a:pt x="106680" y="19812"/>
                </a:lnTo>
                <a:lnTo>
                  <a:pt x="112014" y="19050"/>
                </a:lnTo>
                <a:lnTo>
                  <a:pt x="115062" y="14478"/>
                </a:lnTo>
                <a:close/>
              </a:path>
              <a:path w="1800859" h="744854">
                <a:moveTo>
                  <a:pt x="54076" y="27588"/>
                </a:moveTo>
                <a:lnTo>
                  <a:pt x="21336" y="14478"/>
                </a:lnTo>
                <a:lnTo>
                  <a:pt x="14478" y="32004"/>
                </a:lnTo>
                <a:lnTo>
                  <a:pt x="19050" y="33834"/>
                </a:lnTo>
                <a:lnTo>
                  <a:pt x="19050" y="32766"/>
                </a:lnTo>
                <a:lnTo>
                  <a:pt x="25146" y="17526"/>
                </a:lnTo>
                <a:lnTo>
                  <a:pt x="35176" y="30382"/>
                </a:lnTo>
                <a:lnTo>
                  <a:pt x="54076" y="27588"/>
                </a:lnTo>
                <a:close/>
              </a:path>
              <a:path w="1800859" h="744854">
                <a:moveTo>
                  <a:pt x="83058" y="91440"/>
                </a:moveTo>
                <a:lnTo>
                  <a:pt x="79248" y="86868"/>
                </a:lnTo>
                <a:lnTo>
                  <a:pt x="46422" y="44795"/>
                </a:lnTo>
                <a:lnTo>
                  <a:pt x="14478" y="32004"/>
                </a:lnTo>
                <a:lnTo>
                  <a:pt x="14478" y="34567"/>
                </a:lnTo>
                <a:lnTo>
                  <a:pt x="64770" y="99060"/>
                </a:lnTo>
                <a:lnTo>
                  <a:pt x="67818" y="102870"/>
                </a:lnTo>
                <a:lnTo>
                  <a:pt x="73914" y="103632"/>
                </a:lnTo>
                <a:lnTo>
                  <a:pt x="77724" y="100584"/>
                </a:lnTo>
                <a:lnTo>
                  <a:pt x="82296" y="97536"/>
                </a:lnTo>
                <a:lnTo>
                  <a:pt x="83058" y="91440"/>
                </a:lnTo>
                <a:close/>
              </a:path>
              <a:path w="1800859" h="744854">
                <a:moveTo>
                  <a:pt x="35176" y="30382"/>
                </a:moveTo>
                <a:lnTo>
                  <a:pt x="25146" y="17526"/>
                </a:lnTo>
                <a:lnTo>
                  <a:pt x="19050" y="32766"/>
                </a:lnTo>
                <a:lnTo>
                  <a:pt x="35176" y="30382"/>
                </a:lnTo>
                <a:close/>
              </a:path>
              <a:path w="1800859" h="744854">
                <a:moveTo>
                  <a:pt x="46422" y="44795"/>
                </a:moveTo>
                <a:lnTo>
                  <a:pt x="35176" y="30382"/>
                </a:lnTo>
                <a:lnTo>
                  <a:pt x="19050" y="32766"/>
                </a:lnTo>
                <a:lnTo>
                  <a:pt x="19050" y="33834"/>
                </a:lnTo>
                <a:lnTo>
                  <a:pt x="46422" y="44795"/>
                </a:lnTo>
                <a:close/>
              </a:path>
              <a:path w="1800859" h="744854">
                <a:moveTo>
                  <a:pt x="1800606" y="726948"/>
                </a:moveTo>
                <a:lnTo>
                  <a:pt x="54076" y="27588"/>
                </a:lnTo>
                <a:lnTo>
                  <a:pt x="35176" y="30382"/>
                </a:lnTo>
                <a:lnTo>
                  <a:pt x="46422" y="44795"/>
                </a:lnTo>
                <a:lnTo>
                  <a:pt x="1793748" y="744474"/>
                </a:lnTo>
                <a:lnTo>
                  <a:pt x="1800606" y="726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4501" y="6538976"/>
            <a:ext cx="190817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resulting pixel value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is  negative, offset shifts it  into visible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2666" y="5867400"/>
            <a:ext cx="875665" cy="650875"/>
          </a:xfrm>
          <a:custGeom>
            <a:avLst/>
            <a:gdLst/>
            <a:ahLst/>
            <a:cxnLst/>
            <a:rect l="l" t="t" r="r" b="b"/>
            <a:pathLst>
              <a:path w="875664" h="650875">
                <a:moveTo>
                  <a:pt x="845283" y="23046"/>
                </a:moveTo>
                <a:lnTo>
                  <a:pt x="826265" y="25014"/>
                </a:lnTo>
                <a:lnTo>
                  <a:pt x="0" y="635508"/>
                </a:lnTo>
                <a:lnTo>
                  <a:pt x="11430" y="650748"/>
                </a:lnTo>
                <a:lnTo>
                  <a:pt x="837975" y="40047"/>
                </a:lnTo>
                <a:lnTo>
                  <a:pt x="845283" y="23046"/>
                </a:lnTo>
                <a:close/>
              </a:path>
              <a:path w="875664" h="650875">
                <a:moveTo>
                  <a:pt x="875538" y="0"/>
                </a:moveTo>
                <a:lnTo>
                  <a:pt x="771906" y="11429"/>
                </a:lnTo>
                <a:lnTo>
                  <a:pt x="766572" y="12192"/>
                </a:lnTo>
                <a:lnTo>
                  <a:pt x="762762" y="16764"/>
                </a:lnTo>
                <a:lnTo>
                  <a:pt x="763524" y="22098"/>
                </a:lnTo>
                <a:lnTo>
                  <a:pt x="763524" y="27432"/>
                </a:lnTo>
                <a:lnTo>
                  <a:pt x="768858" y="31242"/>
                </a:lnTo>
                <a:lnTo>
                  <a:pt x="773430" y="30479"/>
                </a:lnTo>
                <a:lnTo>
                  <a:pt x="826265" y="25014"/>
                </a:lnTo>
                <a:lnTo>
                  <a:pt x="854964" y="3810"/>
                </a:lnTo>
                <a:lnTo>
                  <a:pt x="866394" y="19050"/>
                </a:lnTo>
                <a:lnTo>
                  <a:pt x="866394" y="21336"/>
                </a:lnTo>
                <a:lnTo>
                  <a:pt x="875538" y="0"/>
                </a:lnTo>
                <a:close/>
              </a:path>
              <a:path w="875664" h="650875">
                <a:moveTo>
                  <a:pt x="866394" y="21336"/>
                </a:moveTo>
                <a:lnTo>
                  <a:pt x="866394" y="19050"/>
                </a:lnTo>
                <a:lnTo>
                  <a:pt x="837975" y="40047"/>
                </a:lnTo>
                <a:lnTo>
                  <a:pt x="816864" y="89154"/>
                </a:lnTo>
                <a:lnTo>
                  <a:pt x="814578" y="93726"/>
                </a:lnTo>
                <a:lnTo>
                  <a:pt x="816864" y="99060"/>
                </a:lnTo>
                <a:lnTo>
                  <a:pt x="822198" y="101346"/>
                </a:lnTo>
                <a:lnTo>
                  <a:pt x="826770" y="103632"/>
                </a:lnTo>
                <a:lnTo>
                  <a:pt x="832104" y="101346"/>
                </a:lnTo>
                <a:lnTo>
                  <a:pt x="866394" y="21336"/>
                </a:lnTo>
                <a:close/>
              </a:path>
              <a:path w="875664" h="650875">
                <a:moveTo>
                  <a:pt x="866394" y="19050"/>
                </a:moveTo>
                <a:lnTo>
                  <a:pt x="854964" y="3810"/>
                </a:lnTo>
                <a:lnTo>
                  <a:pt x="826265" y="25014"/>
                </a:lnTo>
                <a:lnTo>
                  <a:pt x="845283" y="23046"/>
                </a:lnTo>
                <a:lnTo>
                  <a:pt x="851916" y="7620"/>
                </a:lnTo>
                <a:lnTo>
                  <a:pt x="861822" y="21335"/>
                </a:lnTo>
                <a:lnTo>
                  <a:pt x="861822" y="22428"/>
                </a:lnTo>
                <a:lnTo>
                  <a:pt x="866394" y="19050"/>
                </a:lnTo>
                <a:close/>
              </a:path>
              <a:path w="875664" h="650875">
                <a:moveTo>
                  <a:pt x="861822" y="22428"/>
                </a:moveTo>
                <a:lnTo>
                  <a:pt x="861822" y="21335"/>
                </a:lnTo>
                <a:lnTo>
                  <a:pt x="845283" y="23046"/>
                </a:lnTo>
                <a:lnTo>
                  <a:pt x="837975" y="40047"/>
                </a:lnTo>
                <a:lnTo>
                  <a:pt x="861822" y="22428"/>
                </a:lnTo>
                <a:close/>
              </a:path>
              <a:path w="875664" h="650875">
                <a:moveTo>
                  <a:pt x="861822" y="21335"/>
                </a:moveTo>
                <a:lnTo>
                  <a:pt x="851916" y="7620"/>
                </a:lnTo>
                <a:lnTo>
                  <a:pt x="845283" y="23046"/>
                </a:lnTo>
                <a:lnTo>
                  <a:pt x="861822" y="213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87984"/>
            <a:ext cx="3803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/>
              <a:t>Computation</a:t>
            </a:r>
            <a:r>
              <a:rPr sz="3600" spc="-204" dirty="0"/>
              <a:t> </a:t>
            </a:r>
            <a:r>
              <a:rPr sz="3600" spc="-355" dirty="0"/>
              <a:t>Range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686560"/>
            <a:ext cx="73355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For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filter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size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(2K+1)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x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(2L+1),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if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size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is  </a:t>
            </a:r>
            <a:r>
              <a:rPr sz="2800" spc="-30" dirty="0">
                <a:latin typeface="Trebuchet MS"/>
                <a:cs typeface="Trebuchet MS"/>
              </a:rPr>
              <a:t>MxN,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filter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computed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over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range: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8217" y="3490945"/>
            <a:ext cx="5819928" cy="342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2308" y="2838516"/>
            <a:ext cx="5915300" cy="262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27884" y="6048247"/>
            <a:ext cx="28035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Filter can only be applied at image  locations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) where filter matrix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H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is fully contained in the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2045" marR="508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Filter </a:t>
            </a:r>
            <a:r>
              <a:rPr spc="-125" dirty="0"/>
              <a:t>of  </a:t>
            </a:r>
            <a:r>
              <a:rPr spc="-145" dirty="0"/>
              <a:t>Arbitrary</a:t>
            </a:r>
            <a:r>
              <a:rPr spc="-185" dirty="0"/>
              <a:t> </a:t>
            </a:r>
            <a:r>
              <a:rPr spc="-270" dirty="0"/>
              <a:t>Size</a:t>
            </a:r>
          </a:p>
        </p:txBody>
      </p:sp>
      <p:sp>
        <p:nvSpPr>
          <p:cNvPr id="3" name="object 3"/>
          <p:cNvSpPr/>
          <p:nvPr/>
        </p:nvSpPr>
        <p:spPr>
          <a:xfrm>
            <a:off x="913985" y="839308"/>
            <a:ext cx="4743102" cy="616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80302" y="5895847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Clamp result as</a:t>
            </a:r>
            <a:r>
              <a:rPr sz="1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  precaution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6074664"/>
            <a:ext cx="2590800" cy="110489"/>
          </a:xfrm>
          <a:custGeom>
            <a:avLst/>
            <a:gdLst/>
            <a:ahLst/>
            <a:cxnLst/>
            <a:rect l="l" t="t" r="r" b="b"/>
            <a:pathLst>
              <a:path w="2590800" h="110489">
                <a:moveTo>
                  <a:pt x="105917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5909"/>
                </a:lnTo>
                <a:lnTo>
                  <a:pt x="19050" y="45720"/>
                </a:lnTo>
                <a:lnTo>
                  <a:pt x="54601" y="45720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8"/>
                </a:lnTo>
                <a:close/>
              </a:path>
              <a:path w="2590800" h="110489">
                <a:moveTo>
                  <a:pt x="54601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6482"/>
                </a:lnTo>
                <a:lnTo>
                  <a:pt x="38712" y="54935"/>
                </a:lnTo>
                <a:lnTo>
                  <a:pt x="54601" y="45720"/>
                </a:lnTo>
                <a:close/>
              </a:path>
              <a:path w="25908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5380" y="64770"/>
                </a:lnTo>
                <a:lnTo>
                  <a:pt x="19050" y="64770"/>
                </a:lnTo>
                <a:lnTo>
                  <a:pt x="19050" y="65909"/>
                </a:lnTo>
                <a:lnTo>
                  <a:pt x="90677" y="107441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2590800" h="110489">
                <a:moveTo>
                  <a:pt x="38712" y="54935"/>
                </a:moveTo>
                <a:lnTo>
                  <a:pt x="24384" y="46482"/>
                </a:lnTo>
                <a:lnTo>
                  <a:pt x="24384" y="63246"/>
                </a:lnTo>
                <a:lnTo>
                  <a:pt x="38712" y="54935"/>
                </a:lnTo>
                <a:close/>
              </a:path>
              <a:path w="2590800" h="110489">
                <a:moveTo>
                  <a:pt x="55380" y="64770"/>
                </a:moveTo>
                <a:lnTo>
                  <a:pt x="38712" y="54935"/>
                </a:lnTo>
                <a:lnTo>
                  <a:pt x="24384" y="63246"/>
                </a:lnTo>
                <a:lnTo>
                  <a:pt x="24384" y="64770"/>
                </a:lnTo>
                <a:lnTo>
                  <a:pt x="55380" y="64770"/>
                </a:lnTo>
                <a:close/>
              </a:path>
              <a:path w="2590800" h="110489">
                <a:moveTo>
                  <a:pt x="2590800" y="64769"/>
                </a:moveTo>
                <a:lnTo>
                  <a:pt x="2590800" y="45719"/>
                </a:lnTo>
                <a:lnTo>
                  <a:pt x="54601" y="45720"/>
                </a:lnTo>
                <a:lnTo>
                  <a:pt x="38712" y="54935"/>
                </a:lnTo>
                <a:lnTo>
                  <a:pt x="55380" y="64770"/>
                </a:lnTo>
                <a:lnTo>
                  <a:pt x="25908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11900" y="2162048"/>
            <a:ext cx="1022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Declare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2359" y="2231135"/>
            <a:ext cx="2590800" cy="110489"/>
          </a:xfrm>
          <a:custGeom>
            <a:avLst/>
            <a:gdLst/>
            <a:ahLst/>
            <a:cxnLst/>
            <a:rect l="l" t="t" r="r" b="b"/>
            <a:pathLst>
              <a:path w="2590800" h="110489">
                <a:moveTo>
                  <a:pt x="105918" y="10667"/>
                </a:moveTo>
                <a:lnTo>
                  <a:pt x="102869" y="6095"/>
                </a:lnTo>
                <a:lnTo>
                  <a:pt x="100583" y="1523"/>
                </a:lnTo>
                <a:lnTo>
                  <a:pt x="94487" y="0"/>
                </a:lnTo>
                <a:lnTo>
                  <a:pt x="89916" y="2285"/>
                </a:lnTo>
                <a:lnTo>
                  <a:pt x="0" y="54863"/>
                </a:lnTo>
                <a:lnTo>
                  <a:pt x="18287" y="65712"/>
                </a:lnTo>
                <a:lnTo>
                  <a:pt x="18287" y="45719"/>
                </a:lnTo>
                <a:lnTo>
                  <a:pt x="53875" y="45698"/>
                </a:lnTo>
                <a:lnTo>
                  <a:pt x="99822" y="19049"/>
                </a:lnTo>
                <a:lnTo>
                  <a:pt x="104393" y="16763"/>
                </a:lnTo>
                <a:lnTo>
                  <a:pt x="105918" y="10667"/>
                </a:lnTo>
                <a:close/>
              </a:path>
              <a:path w="2590800" h="110489">
                <a:moveTo>
                  <a:pt x="53802" y="45741"/>
                </a:moveTo>
                <a:lnTo>
                  <a:pt x="18287" y="45719"/>
                </a:lnTo>
                <a:lnTo>
                  <a:pt x="18287" y="64769"/>
                </a:lnTo>
                <a:lnTo>
                  <a:pt x="23622" y="64773"/>
                </a:lnTo>
                <a:lnTo>
                  <a:pt x="23622" y="47243"/>
                </a:lnTo>
                <a:lnTo>
                  <a:pt x="37416" y="55244"/>
                </a:lnTo>
                <a:lnTo>
                  <a:pt x="53802" y="45741"/>
                </a:lnTo>
                <a:close/>
              </a:path>
              <a:path w="2590800" h="110489">
                <a:moveTo>
                  <a:pt x="105918" y="99821"/>
                </a:moveTo>
                <a:lnTo>
                  <a:pt x="104393" y="94487"/>
                </a:lnTo>
                <a:lnTo>
                  <a:pt x="99822" y="91439"/>
                </a:lnTo>
                <a:lnTo>
                  <a:pt x="53875" y="64791"/>
                </a:lnTo>
                <a:lnTo>
                  <a:pt x="18287" y="64769"/>
                </a:lnTo>
                <a:lnTo>
                  <a:pt x="18287" y="65712"/>
                </a:lnTo>
                <a:lnTo>
                  <a:pt x="89916" y="108203"/>
                </a:lnTo>
                <a:lnTo>
                  <a:pt x="94487" y="110489"/>
                </a:lnTo>
                <a:lnTo>
                  <a:pt x="100583" y="108965"/>
                </a:lnTo>
                <a:lnTo>
                  <a:pt x="102869" y="104393"/>
                </a:lnTo>
                <a:lnTo>
                  <a:pt x="105918" y="99821"/>
                </a:lnTo>
                <a:close/>
              </a:path>
              <a:path w="2590800" h="110489">
                <a:moveTo>
                  <a:pt x="37416" y="55244"/>
                </a:moveTo>
                <a:lnTo>
                  <a:pt x="23622" y="47243"/>
                </a:lnTo>
                <a:lnTo>
                  <a:pt x="23622" y="63245"/>
                </a:lnTo>
                <a:lnTo>
                  <a:pt x="37416" y="55244"/>
                </a:lnTo>
                <a:close/>
              </a:path>
              <a:path w="2590800" h="110489">
                <a:moveTo>
                  <a:pt x="53875" y="64791"/>
                </a:moveTo>
                <a:lnTo>
                  <a:pt x="37416" y="55244"/>
                </a:lnTo>
                <a:lnTo>
                  <a:pt x="23622" y="63245"/>
                </a:lnTo>
                <a:lnTo>
                  <a:pt x="23622" y="64773"/>
                </a:lnTo>
                <a:lnTo>
                  <a:pt x="53875" y="64791"/>
                </a:lnTo>
                <a:close/>
              </a:path>
              <a:path w="2590800" h="110489">
                <a:moveTo>
                  <a:pt x="2590800" y="66293"/>
                </a:moveTo>
                <a:lnTo>
                  <a:pt x="2590800" y="47243"/>
                </a:lnTo>
                <a:lnTo>
                  <a:pt x="53802" y="45741"/>
                </a:lnTo>
                <a:lnTo>
                  <a:pt x="37416" y="55244"/>
                </a:lnTo>
                <a:lnTo>
                  <a:pt x="53802" y="64748"/>
                </a:lnTo>
                <a:lnTo>
                  <a:pt x="105918" y="64821"/>
                </a:lnTo>
                <a:lnTo>
                  <a:pt x="2590800" y="662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238503"/>
            <a:ext cx="637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0" dirty="0">
                <a:solidFill>
                  <a:srgbClr val="330065"/>
                </a:solidFill>
                <a:latin typeface="Arial"/>
                <a:cs typeface="Arial"/>
              </a:rPr>
              <a:t>What </a:t>
            </a:r>
            <a:r>
              <a:rPr sz="3600" b="1" spc="-110" dirty="0">
                <a:solidFill>
                  <a:srgbClr val="330065"/>
                </a:solidFill>
                <a:latin typeface="Arial"/>
                <a:cs typeface="Arial"/>
              </a:rPr>
              <a:t>to </a:t>
            </a:r>
            <a:r>
              <a:rPr sz="3600" b="1" spc="-270" dirty="0">
                <a:solidFill>
                  <a:srgbClr val="330065"/>
                </a:solidFill>
                <a:latin typeface="Arial"/>
                <a:cs typeface="Arial"/>
              </a:rPr>
              <a:t>do </a:t>
            </a:r>
            <a:r>
              <a:rPr sz="3600" b="1" spc="-90" dirty="0">
                <a:solidFill>
                  <a:srgbClr val="330065"/>
                </a:solidFill>
                <a:latin typeface="Arial"/>
                <a:cs typeface="Arial"/>
              </a:rPr>
              <a:t>at </a:t>
            </a:r>
            <a:r>
              <a:rPr sz="3600" b="1" spc="-265" dirty="0">
                <a:solidFill>
                  <a:srgbClr val="330065"/>
                </a:solidFill>
                <a:latin typeface="Arial"/>
                <a:cs typeface="Arial"/>
              </a:rPr>
              <a:t>image</a:t>
            </a:r>
            <a:r>
              <a:rPr sz="3600" b="1" spc="-320" dirty="0">
                <a:solidFill>
                  <a:srgbClr val="330065"/>
                </a:solidFill>
                <a:latin typeface="Arial"/>
                <a:cs typeface="Arial"/>
              </a:rPr>
              <a:t> </a:t>
            </a:r>
            <a:r>
              <a:rPr sz="3600" b="1" spc="-285" dirty="0">
                <a:solidFill>
                  <a:srgbClr val="330065"/>
                </a:solidFill>
                <a:latin typeface="Arial"/>
                <a:cs typeface="Arial"/>
              </a:rPr>
              <a:t>boundaries?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2184908"/>
            <a:ext cx="127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2100" spc="-120" dirty="0">
                <a:solidFill>
                  <a:srgbClr val="330065"/>
                </a:solidFill>
                <a:latin typeface="Trebuchet MS"/>
                <a:cs typeface="Trebuchet MS"/>
              </a:rPr>
              <a:t>a)	</a:t>
            </a:r>
            <a:r>
              <a:rPr sz="3000" spc="-110" dirty="0">
                <a:latin typeface="Trebuchet MS"/>
                <a:cs typeface="Trebuchet MS"/>
              </a:rPr>
              <a:t>Crop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400" y="2357627"/>
            <a:ext cx="3292602" cy="2980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16584"/>
            <a:ext cx="6205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5" dirty="0"/>
              <a:t>Sample </a:t>
            </a:r>
            <a:r>
              <a:rPr sz="3600" spc="-270" dirty="0"/>
              <a:t>Linear </a:t>
            </a:r>
            <a:r>
              <a:rPr sz="3600" spc="-240" dirty="0"/>
              <a:t>Equalization</a:t>
            </a:r>
            <a:r>
              <a:rPr sz="3600" spc="-5" dirty="0"/>
              <a:t> </a:t>
            </a:r>
            <a:r>
              <a:rPr sz="3600" spc="-355" dirty="0"/>
              <a:t>Code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47299" y="2062033"/>
            <a:ext cx="6004377" cy="4434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5400" y="3526535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12192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12192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2192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6"/>
                </a:lnTo>
                <a:lnTo>
                  <a:pt x="38178" y="55244"/>
                </a:lnTo>
                <a:close/>
              </a:path>
              <a:path w="12192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6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11721" y="3341166"/>
            <a:ext cx="2893060" cy="946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Obtain histogram of image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  <a:p>
            <a:pPr marL="80645" marR="5080">
              <a:lnSpc>
                <a:spcPct val="100000"/>
              </a:lnSpc>
              <a:spcBef>
                <a:spcPts val="745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Compute cumulative histogram  in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place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0600" y="3920490"/>
            <a:ext cx="1532890" cy="110489"/>
          </a:xfrm>
          <a:custGeom>
            <a:avLst/>
            <a:gdLst/>
            <a:ahLst/>
            <a:cxnLst/>
            <a:rect l="l" t="t" r="r" b="b"/>
            <a:pathLst>
              <a:path w="1532889" h="110489">
                <a:moveTo>
                  <a:pt x="105917" y="9906"/>
                </a:moveTo>
                <a:lnTo>
                  <a:pt x="103632" y="6096"/>
                </a:ln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5909"/>
                </a:lnTo>
                <a:lnTo>
                  <a:pt x="19050" y="45720"/>
                </a:lnTo>
                <a:lnTo>
                  <a:pt x="54601" y="45720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9906"/>
                </a:lnTo>
                <a:close/>
              </a:path>
              <a:path w="1532889" h="110489">
                <a:moveTo>
                  <a:pt x="54601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6482"/>
                </a:lnTo>
                <a:lnTo>
                  <a:pt x="38712" y="54935"/>
                </a:lnTo>
                <a:lnTo>
                  <a:pt x="54601" y="45720"/>
                </a:lnTo>
                <a:close/>
              </a:path>
              <a:path w="1532889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5380" y="64770"/>
                </a:lnTo>
                <a:lnTo>
                  <a:pt x="19050" y="64770"/>
                </a:lnTo>
                <a:lnTo>
                  <a:pt x="19050" y="65909"/>
                </a:lnTo>
                <a:lnTo>
                  <a:pt x="90677" y="107442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532889" h="110489">
                <a:moveTo>
                  <a:pt x="38712" y="54935"/>
                </a:moveTo>
                <a:lnTo>
                  <a:pt x="24384" y="46482"/>
                </a:lnTo>
                <a:lnTo>
                  <a:pt x="24384" y="63246"/>
                </a:lnTo>
                <a:lnTo>
                  <a:pt x="38712" y="54935"/>
                </a:lnTo>
                <a:close/>
              </a:path>
              <a:path w="1532889" h="110489">
                <a:moveTo>
                  <a:pt x="55380" y="64770"/>
                </a:moveTo>
                <a:lnTo>
                  <a:pt x="38712" y="54935"/>
                </a:lnTo>
                <a:lnTo>
                  <a:pt x="24384" y="63246"/>
                </a:lnTo>
                <a:lnTo>
                  <a:pt x="24384" y="64770"/>
                </a:lnTo>
                <a:lnTo>
                  <a:pt x="55380" y="64770"/>
                </a:lnTo>
                <a:close/>
              </a:path>
              <a:path w="1532889" h="110489">
                <a:moveTo>
                  <a:pt x="1532382" y="64769"/>
                </a:moveTo>
                <a:lnTo>
                  <a:pt x="1532382" y="45719"/>
                </a:lnTo>
                <a:lnTo>
                  <a:pt x="54601" y="45720"/>
                </a:lnTo>
                <a:lnTo>
                  <a:pt x="38712" y="54935"/>
                </a:lnTo>
                <a:lnTo>
                  <a:pt x="55380" y="64770"/>
                </a:lnTo>
                <a:lnTo>
                  <a:pt x="1532382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9600" y="5541264"/>
            <a:ext cx="1981200" cy="110489"/>
          </a:xfrm>
          <a:custGeom>
            <a:avLst/>
            <a:gdLst/>
            <a:ahLst/>
            <a:cxnLst/>
            <a:rect l="l" t="t" r="r" b="b"/>
            <a:pathLst>
              <a:path w="1981200" h="110489">
                <a:moveTo>
                  <a:pt x="105917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5909"/>
                </a:lnTo>
                <a:lnTo>
                  <a:pt x="19050" y="45720"/>
                </a:lnTo>
                <a:lnTo>
                  <a:pt x="54601" y="45720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8"/>
                </a:lnTo>
                <a:close/>
              </a:path>
              <a:path w="1981200" h="110489">
                <a:moveTo>
                  <a:pt x="54601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6482"/>
                </a:lnTo>
                <a:lnTo>
                  <a:pt x="38712" y="54935"/>
                </a:lnTo>
                <a:lnTo>
                  <a:pt x="54601" y="45720"/>
                </a:lnTo>
                <a:close/>
              </a:path>
              <a:path w="19812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5380" y="64770"/>
                </a:lnTo>
                <a:lnTo>
                  <a:pt x="19050" y="64770"/>
                </a:lnTo>
                <a:lnTo>
                  <a:pt x="19050" y="65909"/>
                </a:lnTo>
                <a:lnTo>
                  <a:pt x="90677" y="107441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981200" h="110489">
                <a:moveTo>
                  <a:pt x="38712" y="54935"/>
                </a:moveTo>
                <a:lnTo>
                  <a:pt x="24384" y="46482"/>
                </a:lnTo>
                <a:lnTo>
                  <a:pt x="24384" y="63246"/>
                </a:lnTo>
                <a:lnTo>
                  <a:pt x="38712" y="54935"/>
                </a:lnTo>
                <a:close/>
              </a:path>
              <a:path w="1981200" h="110489">
                <a:moveTo>
                  <a:pt x="55380" y="64770"/>
                </a:moveTo>
                <a:lnTo>
                  <a:pt x="38712" y="54935"/>
                </a:lnTo>
                <a:lnTo>
                  <a:pt x="24384" y="63246"/>
                </a:lnTo>
                <a:lnTo>
                  <a:pt x="24384" y="64770"/>
                </a:lnTo>
                <a:lnTo>
                  <a:pt x="55380" y="64770"/>
                </a:lnTo>
                <a:close/>
              </a:path>
              <a:path w="1981200" h="110489">
                <a:moveTo>
                  <a:pt x="1981200" y="64769"/>
                </a:moveTo>
                <a:lnTo>
                  <a:pt x="1981200" y="45719"/>
                </a:lnTo>
                <a:lnTo>
                  <a:pt x="54601" y="45720"/>
                </a:lnTo>
                <a:lnTo>
                  <a:pt x="38712" y="54935"/>
                </a:lnTo>
                <a:lnTo>
                  <a:pt x="55380" y="64770"/>
                </a:lnTo>
                <a:lnTo>
                  <a:pt x="1981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65490" y="6067730"/>
            <a:ext cx="2294691" cy="55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59321" y="5118150"/>
            <a:ext cx="2388235" cy="56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113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Get intensity value at (u,v)  Equalize pixel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1000" y="5269229"/>
            <a:ext cx="1981200" cy="111760"/>
          </a:xfrm>
          <a:custGeom>
            <a:avLst/>
            <a:gdLst/>
            <a:ahLst/>
            <a:cxnLst/>
            <a:rect l="l" t="t" r="r" b="b"/>
            <a:pathLst>
              <a:path w="1981200" h="111760">
                <a:moveTo>
                  <a:pt x="105917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3048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20"/>
                </a:lnTo>
                <a:lnTo>
                  <a:pt x="55380" y="45720"/>
                </a:lnTo>
                <a:lnTo>
                  <a:pt x="100584" y="19050"/>
                </a:lnTo>
                <a:lnTo>
                  <a:pt x="104394" y="16764"/>
                </a:lnTo>
                <a:lnTo>
                  <a:pt x="105917" y="10668"/>
                </a:lnTo>
                <a:close/>
              </a:path>
              <a:path w="1981200" h="111760">
                <a:moveTo>
                  <a:pt x="55380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7244"/>
                </a:lnTo>
                <a:lnTo>
                  <a:pt x="38590" y="55625"/>
                </a:lnTo>
                <a:lnTo>
                  <a:pt x="55380" y="45720"/>
                </a:lnTo>
                <a:close/>
              </a:path>
              <a:path w="1981200" h="111760">
                <a:moveTo>
                  <a:pt x="105917" y="100584"/>
                </a:moveTo>
                <a:lnTo>
                  <a:pt x="104394" y="94487"/>
                </a:lnTo>
                <a:lnTo>
                  <a:pt x="100584" y="92202"/>
                </a:lnTo>
                <a:lnTo>
                  <a:pt x="54089" y="64770"/>
                </a:lnTo>
                <a:lnTo>
                  <a:pt x="19050" y="64770"/>
                </a:lnTo>
                <a:lnTo>
                  <a:pt x="19050" y="66671"/>
                </a:lnTo>
                <a:lnTo>
                  <a:pt x="90677" y="108204"/>
                </a:lnTo>
                <a:lnTo>
                  <a:pt x="95250" y="111252"/>
                </a:lnTo>
                <a:lnTo>
                  <a:pt x="101346" y="109728"/>
                </a:lnTo>
                <a:lnTo>
                  <a:pt x="105917" y="100584"/>
                </a:lnTo>
                <a:close/>
              </a:path>
              <a:path w="1981200" h="111760">
                <a:moveTo>
                  <a:pt x="38590" y="55625"/>
                </a:moveTo>
                <a:lnTo>
                  <a:pt x="24384" y="47244"/>
                </a:lnTo>
                <a:lnTo>
                  <a:pt x="24384" y="64008"/>
                </a:lnTo>
                <a:lnTo>
                  <a:pt x="38590" y="55625"/>
                </a:lnTo>
                <a:close/>
              </a:path>
              <a:path w="1981200" h="111760">
                <a:moveTo>
                  <a:pt x="54089" y="64770"/>
                </a:moveTo>
                <a:lnTo>
                  <a:pt x="38590" y="55625"/>
                </a:lnTo>
                <a:lnTo>
                  <a:pt x="24384" y="64008"/>
                </a:lnTo>
                <a:lnTo>
                  <a:pt x="24384" y="64770"/>
                </a:lnTo>
                <a:lnTo>
                  <a:pt x="54089" y="64770"/>
                </a:lnTo>
                <a:close/>
              </a:path>
              <a:path w="1981200" h="111760">
                <a:moveTo>
                  <a:pt x="1981200" y="64769"/>
                </a:moveTo>
                <a:lnTo>
                  <a:pt x="1981200" y="45719"/>
                </a:lnTo>
                <a:lnTo>
                  <a:pt x="55380" y="45720"/>
                </a:lnTo>
                <a:lnTo>
                  <a:pt x="38590" y="55625"/>
                </a:lnTo>
                <a:lnTo>
                  <a:pt x="54089" y="64770"/>
                </a:lnTo>
                <a:lnTo>
                  <a:pt x="1981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5721" y="6407150"/>
            <a:ext cx="2694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Cumulative Histogram: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Σ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how  many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times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occurs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8000" y="5593079"/>
            <a:ext cx="1376680" cy="764540"/>
          </a:xfrm>
          <a:custGeom>
            <a:avLst/>
            <a:gdLst/>
            <a:ahLst/>
            <a:cxnLst/>
            <a:rect l="l" t="t" r="r" b="b"/>
            <a:pathLst>
              <a:path w="1376679" h="764539">
                <a:moveTo>
                  <a:pt x="115061" y="15240"/>
                </a:moveTo>
                <a:lnTo>
                  <a:pt x="114299" y="9906"/>
                </a:lnTo>
                <a:lnTo>
                  <a:pt x="114299" y="4572"/>
                </a:lnTo>
                <a:lnTo>
                  <a:pt x="109727" y="0"/>
                </a:lnTo>
                <a:lnTo>
                  <a:pt x="105155" y="762"/>
                </a:lnTo>
                <a:lnTo>
                  <a:pt x="0" y="3048"/>
                </a:lnTo>
                <a:lnTo>
                  <a:pt x="12191" y="23310"/>
                </a:lnTo>
                <a:lnTo>
                  <a:pt x="12191" y="20574"/>
                </a:lnTo>
                <a:lnTo>
                  <a:pt x="21335" y="3810"/>
                </a:lnTo>
                <a:lnTo>
                  <a:pt x="52946" y="21162"/>
                </a:lnTo>
                <a:lnTo>
                  <a:pt x="105155" y="19812"/>
                </a:lnTo>
                <a:lnTo>
                  <a:pt x="110489" y="19050"/>
                </a:lnTo>
                <a:lnTo>
                  <a:pt x="115061" y="15240"/>
                </a:lnTo>
                <a:close/>
              </a:path>
              <a:path w="1376679" h="764539">
                <a:moveTo>
                  <a:pt x="52946" y="21162"/>
                </a:moveTo>
                <a:lnTo>
                  <a:pt x="21335" y="3810"/>
                </a:lnTo>
                <a:lnTo>
                  <a:pt x="12191" y="20574"/>
                </a:lnTo>
                <a:lnTo>
                  <a:pt x="16763" y="23083"/>
                </a:lnTo>
                <a:lnTo>
                  <a:pt x="16763" y="22098"/>
                </a:lnTo>
                <a:lnTo>
                  <a:pt x="25145" y="7620"/>
                </a:lnTo>
                <a:lnTo>
                  <a:pt x="33516" y="21664"/>
                </a:lnTo>
                <a:lnTo>
                  <a:pt x="52946" y="21162"/>
                </a:lnTo>
                <a:close/>
              </a:path>
              <a:path w="1376679" h="764539">
                <a:moveTo>
                  <a:pt x="73151" y="87630"/>
                </a:moveTo>
                <a:lnTo>
                  <a:pt x="70103" y="83058"/>
                </a:lnTo>
                <a:lnTo>
                  <a:pt x="42917" y="37440"/>
                </a:lnTo>
                <a:lnTo>
                  <a:pt x="12191" y="20574"/>
                </a:lnTo>
                <a:lnTo>
                  <a:pt x="12191" y="23310"/>
                </a:lnTo>
                <a:lnTo>
                  <a:pt x="54101" y="92964"/>
                </a:lnTo>
                <a:lnTo>
                  <a:pt x="57149" y="97536"/>
                </a:lnTo>
                <a:lnTo>
                  <a:pt x="62483" y="99060"/>
                </a:lnTo>
                <a:lnTo>
                  <a:pt x="67055" y="96012"/>
                </a:lnTo>
                <a:lnTo>
                  <a:pt x="71627" y="93726"/>
                </a:lnTo>
                <a:lnTo>
                  <a:pt x="73151" y="87630"/>
                </a:lnTo>
                <a:close/>
              </a:path>
              <a:path w="1376679" h="764539">
                <a:moveTo>
                  <a:pt x="33516" y="21664"/>
                </a:moveTo>
                <a:lnTo>
                  <a:pt x="25145" y="7620"/>
                </a:lnTo>
                <a:lnTo>
                  <a:pt x="16763" y="22098"/>
                </a:lnTo>
                <a:lnTo>
                  <a:pt x="33516" y="21664"/>
                </a:lnTo>
                <a:close/>
              </a:path>
              <a:path w="1376679" h="764539">
                <a:moveTo>
                  <a:pt x="42917" y="37440"/>
                </a:moveTo>
                <a:lnTo>
                  <a:pt x="33516" y="21664"/>
                </a:lnTo>
                <a:lnTo>
                  <a:pt x="16763" y="22098"/>
                </a:lnTo>
                <a:lnTo>
                  <a:pt x="16763" y="23083"/>
                </a:lnTo>
                <a:lnTo>
                  <a:pt x="42917" y="37440"/>
                </a:lnTo>
                <a:close/>
              </a:path>
              <a:path w="1376679" h="764539">
                <a:moveTo>
                  <a:pt x="1376171" y="747522"/>
                </a:moveTo>
                <a:lnTo>
                  <a:pt x="52946" y="21162"/>
                </a:lnTo>
                <a:lnTo>
                  <a:pt x="33516" y="21664"/>
                </a:lnTo>
                <a:lnTo>
                  <a:pt x="42917" y="37440"/>
                </a:lnTo>
                <a:lnTo>
                  <a:pt x="1367027" y="764286"/>
                </a:lnTo>
                <a:lnTo>
                  <a:pt x="1376171" y="7475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37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110" dirty="0"/>
              <a:t>to </a:t>
            </a:r>
            <a:r>
              <a:rPr sz="3600" spc="-270" dirty="0"/>
              <a:t>do </a:t>
            </a:r>
            <a:r>
              <a:rPr sz="3600" spc="-90" dirty="0"/>
              <a:t>at </a:t>
            </a:r>
            <a:r>
              <a:rPr sz="3600" spc="-265" dirty="0"/>
              <a:t>image</a:t>
            </a:r>
            <a:r>
              <a:rPr sz="3600" spc="-320" dirty="0"/>
              <a:t> </a:t>
            </a:r>
            <a:r>
              <a:rPr sz="3600" spc="-285" dirty="0"/>
              <a:t>boundaries?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93468"/>
            <a:ext cx="1277620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8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10" dirty="0">
                <a:latin typeface="Trebuchet MS"/>
                <a:cs typeface="Trebuchet MS"/>
              </a:rPr>
              <a:t>Crop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20" dirty="0">
                <a:latin typeface="Trebuchet MS"/>
                <a:cs typeface="Trebuchet MS"/>
              </a:rPr>
              <a:t>Pad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22081" y="2298179"/>
            <a:ext cx="3234037" cy="294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37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110" dirty="0"/>
              <a:t>to </a:t>
            </a:r>
            <a:r>
              <a:rPr sz="3600" spc="-270" dirty="0"/>
              <a:t>do </a:t>
            </a:r>
            <a:r>
              <a:rPr sz="3600" spc="-90" dirty="0"/>
              <a:t>at </a:t>
            </a:r>
            <a:r>
              <a:rPr sz="3600" spc="-265" dirty="0"/>
              <a:t>image</a:t>
            </a:r>
            <a:r>
              <a:rPr sz="3600" spc="-320" dirty="0"/>
              <a:t> </a:t>
            </a:r>
            <a:r>
              <a:rPr sz="3600" spc="-285" dirty="0"/>
              <a:t>boundaries?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93468"/>
            <a:ext cx="1608455" cy="16713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8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10" dirty="0">
                <a:latin typeface="Trebuchet MS"/>
                <a:cs typeface="Trebuchet MS"/>
              </a:rPr>
              <a:t>Crop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20" dirty="0">
                <a:latin typeface="Trebuchet MS"/>
                <a:cs typeface="Trebuchet MS"/>
              </a:rPr>
              <a:t>Pad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45" dirty="0">
                <a:latin typeface="Trebuchet MS"/>
                <a:cs typeface="Trebuchet MS"/>
              </a:rPr>
              <a:t>Extend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8686" y="2321478"/>
            <a:ext cx="3737743" cy="3410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637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0" dirty="0"/>
              <a:t>What </a:t>
            </a:r>
            <a:r>
              <a:rPr sz="3600" spc="-110" dirty="0"/>
              <a:t>to </a:t>
            </a:r>
            <a:r>
              <a:rPr sz="3600" spc="-270" dirty="0"/>
              <a:t>do </a:t>
            </a:r>
            <a:r>
              <a:rPr sz="3600" spc="-90" dirty="0"/>
              <a:t>at </a:t>
            </a:r>
            <a:r>
              <a:rPr sz="3600" spc="-265" dirty="0"/>
              <a:t>image</a:t>
            </a:r>
            <a:r>
              <a:rPr sz="3600" spc="-320" dirty="0"/>
              <a:t> </a:t>
            </a:r>
            <a:r>
              <a:rPr sz="3600" spc="-285" dirty="0"/>
              <a:t>boundaries?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93468"/>
            <a:ext cx="1608455" cy="221996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8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10" dirty="0">
                <a:latin typeface="Trebuchet MS"/>
                <a:cs typeface="Trebuchet MS"/>
              </a:rPr>
              <a:t>Crop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20" dirty="0">
                <a:latin typeface="Trebuchet MS"/>
                <a:cs typeface="Trebuchet MS"/>
              </a:rPr>
              <a:t>Pad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145" dirty="0">
                <a:latin typeface="Trebuchet MS"/>
                <a:cs typeface="Trebuchet MS"/>
              </a:rPr>
              <a:t>Extend</a:t>
            </a:r>
            <a:endParaRPr sz="3000"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AutoNum type="alphaLcParenR"/>
              <a:tabLst>
                <a:tab pos="526415" algn="l"/>
                <a:tab pos="527050" algn="l"/>
              </a:tabLst>
            </a:pPr>
            <a:r>
              <a:rPr sz="3000" spc="-65" dirty="0">
                <a:latin typeface="Trebuchet MS"/>
                <a:cs typeface="Trebuchet MS"/>
              </a:rPr>
              <a:t>Wrap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3458" y="2631221"/>
            <a:ext cx="3786499" cy="345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64184"/>
            <a:ext cx="6026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Linear </a:t>
            </a:r>
            <a:r>
              <a:rPr sz="3600" spc="-235" dirty="0"/>
              <a:t>Filters: </a:t>
            </a:r>
            <a:r>
              <a:rPr sz="3600" spc="-290" dirty="0"/>
              <a:t>Smoothing</a:t>
            </a:r>
            <a:r>
              <a:rPr sz="3600" spc="-65" dirty="0"/>
              <a:t> </a:t>
            </a:r>
            <a:r>
              <a:rPr sz="3600" spc="-235" dirty="0"/>
              <a:t>Filters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4540" y="1611806"/>
            <a:ext cx="7365365" cy="120459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main </a:t>
            </a:r>
            <a:r>
              <a:rPr sz="2400" spc="-100" dirty="0">
                <a:latin typeface="Trebuchet MS"/>
                <a:cs typeface="Trebuchet MS"/>
              </a:rPr>
              <a:t>classes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linear </a:t>
            </a:r>
            <a:r>
              <a:rPr sz="2400" spc="-140" dirty="0">
                <a:latin typeface="Trebuchet MS"/>
                <a:cs typeface="Trebuchet MS"/>
              </a:rPr>
              <a:t>filters: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160" dirty="0">
                <a:solidFill>
                  <a:srgbClr val="FF0000"/>
                </a:solidFill>
                <a:latin typeface="Arial"/>
                <a:cs typeface="Arial"/>
              </a:rPr>
              <a:t>Smoothing: </a:t>
            </a:r>
            <a:r>
              <a:rPr sz="2000" spc="-80" dirty="0">
                <a:latin typeface="Trebuchet MS"/>
                <a:cs typeface="Trebuchet MS"/>
              </a:rPr>
              <a:t>+ve </a:t>
            </a:r>
            <a:r>
              <a:rPr sz="2000" spc="-95" dirty="0">
                <a:latin typeface="Trebuchet MS"/>
                <a:cs typeface="Trebuchet MS"/>
              </a:rPr>
              <a:t>coeffients </a:t>
            </a:r>
            <a:r>
              <a:rPr sz="2000" spc="-90" dirty="0">
                <a:latin typeface="Trebuchet MS"/>
                <a:cs typeface="Trebuchet MS"/>
              </a:rPr>
              <a:t>(weighted </a:t>
            </a:r>
            <a:r>
              <a:rPr sz="2000" spc="-110" dirty="0">
                <a:latin typeface="Trebuchet MS"/>
                <a:cs typeface="Trebuchet MS"/>
              </a:rPr>
              <a:t>average). </a:t>
            </a:r>
            <a:r>
              <a:rPr sz="2000" spc="-130" dirty="0">
                <a:latin typeface="Trebuchet MS"/>
                <a:cs typeface="Trebuchet MS"/>
              </a:rPr>
              <a:t>E.g </a:t>
            </a:r>
            <a:r>
              <a:rPr sz="2000" spc="-120" dirty="0">
                <a:latin typeface="Trebuchet MS"/>
                <a:cs typeface="Trebuchet MS"/>
              </a:rPr>
              <a:t>box,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gaussian</a:t>
            </a:r>
            <a:endParaRPr sz="2000">
              <a:latin typeface="Trebuchet MS"/>
              <a:cs typeface="Trebuchet MS"/>
            </a:endParaRPr>
          </a:p>
          <a:p>
            <a:pPr marL="761365" lvl="1" indent="-404495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61365" algn="l"/>
                <a:tab pos="762000" algn="l"/>
              </a:tabLst>
            </a:pPr>
            <a:r>
              <a:rPr sz="2000" b="1" spc="-120" dirty="0">
                <a:solidFill>
                  <a:srgbClr val="FF0000"/>
                </a:solidFill>
                <a:latin typeface="Arial"/>
                <a:cs typeface="Arial"/>
              </a:rPr>
              <a:t>Difference </a:t>
            </a:r>
            <a:r>
              <a:rPr sz="2000" spc="-114" dirty="0">
                <a:latin typeface="Trebuchet MS"/>
                <a:cs typeface="Trebuchet MS"/>
              </a:rPr>
              <a:t>filters: </a:t>
            </a:r>
            <a:r>
              <a:rPr sz="2000" spc="-80" dirty="0">
                <a:latin typeface="Trebuchet MS"/>
                <a:cs typeface="Trebuchet MS"/>
              </a:rPr>
              <a:t>+ve </a:t>
            </a:r>
            <a:r>
              <a:rPr sz="2000" spc="-70" dirty="0">
                <a:latin typeface="Trebuchet MS"/>
                <a:cs typeface="Trebuchet MS"/>
              </a:rPr>
              <a:t>and </a:t>
            </a:r>
            <a:r>
              <a:rPr sz="2000" spc="25" dirty="0">
                <a:latin typeface="Trebuchet MS"/>
                <a:cs typeface="Trebuchet MS"/>
              </a:rPr>
              <a:t>–ve </a:t>
            </a:r>
            <a:r>
              <a:rPr sz="2000" spc="-95" dirty="0">
                <a:latin typeface="Trebuchet MS"/>
                <a:cs typeface="Trebuchet MS"/>
              </a:rPr>
              <a:t>weights.</a:t>
            </a:r>
            <a:r>
              <a:rPr sz="2000" spc="-440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E.g. </a:t>
            </a:r>
            <a:r>
              <a:rPr sz="2000" spc="-114" dirty="0">
                <a:latin typeface="Trebuchet MS"/>
                <a:cs typeface="Trebuchet MS"/>
              </a:rPr>
              <a:t>Laplacian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7139" y="6810247"/>
            <a:ext cx="3606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Box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547" y="6823209"/>
            <a:ext cx="824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Gaussian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8276" y="3037713"/>
            <a:ext cx="5610471" cy="3715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81014" y="6810247"/>
            <a:ext cx="8445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Laplacian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2826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0" dirty="0"/>
              <a:t>Gaussian</a:t>
            </a:r>
            <a:r>
              <a:rPr sz="3600" spc="-215" dirty="0"/>
              <a:t> </a:t>
            </a:r>
            <a:r>
              <a:rPr sz="3600" spc="-180" dirty="0"/>
              <a:t>Filter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3121952"/>
            <a:ext cx="4498340" cy="14217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where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b="1" i="1" spc="-290" dirty="0">
                <a:latin typeface="Arial"/>
                <a:cs typeface="Arial"/>
              </a:rPr>
              <a:t>σ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spc="-100" dirty="0">
                <a:latin typeface="Trebuchet MS"/>
                <a:cs typeface="Trebuchet MS"/>
              </a:rPr>
              <a:t>width (standard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deviation)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b="1" i="1" spc="-229" dirty="0">
                <a:latin typeface="Trebuchet MS"/>
                <a:cs typeface="Trebuchet MS"/>
              </a:rPr>
              <a:t>r </a:t>
            </a:r>
            <a:r>
              <a:rPr sz="2400" spc="-85" dirty="0">
                <a:latin typeface="Trebuchet MS"/>
                <a:cs typeface="Trebuchet MS"/>
              </a:rPr>
              <a:t>is </a:t>
            </a:r>
            <a:r>
              <a:rPr sz="2400" spc="-110" dirty="0">
                <a:latin typeface="Trebuchet MS"/>
                <a:cs typeface="Trebuchet MS"/>
              </a:rPr>
              <a:t>distance </a:t>
            </a:r>
            <a:r>
              <a:rPr sz="2400" spc="-95" dirty="0">
                <a:latin typeface="Trebuchet MS"/>
                <a:cs typeface="Trebuchet MS"/>
              </a:rPr>
              <a:t>from</a:t>
            </a:r>
            <a:r>
              <a:rPr sz="2400" spc="-32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center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307" y="2294140"/>
            <a:ext cx="5250613" cy="428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1800" y="2339709"/>
            <a:ext cx="2338578" cy="409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0054" y="4459985"/>
            <a:ext cx="990600" cy="76200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76200" y="0"/>
                </a:moveTo>
                <a:lnTo>
                  <a:pt x="0" y="38100"/>
                </a:lnTo>
                <a:lnTo>
                  <a:pt x="51053" y="63626"/>
                </a:lnTo>
                <a:lnTo>
                  <a:pt x="51053" y="28193"/>
                </a:lnTo>
                <a:lnTo>
                  <a:pt x="57591" y="28193"/>
                </a:lnTo>
                <a:lnTo>
                  <a:pt x="76200" y="0"/>
                </a:lnTo>
                <a:close/>
              </a:path>
              <a:path w="990600" h="76200">
                <a:moveTo>
                  <a:pt x="57591" y="28193"/>
                </a:moveTo>
                <a:lnTo>
                  <a:pt x="51053" y="28193"/>
                </a:lnTo>
                <a:lnTo>
                  <a:pt x="51053" y="38100"/>
                </a:lnTo>
                <a:lnTo>
                  <a:pt x="57591" y="28193"/>
                </a:lnTo>
                <a:close/>
              </a:path>
              <a:path w="990600" h="76200">
                <a:moveTo>
                  <a:pt x="939546" y="38100"/>
                </a:moveTo>
                <a:lnTo>
                  <a:pt x="933008" y="28193"/>
                </a:lnTo>
                <a:lnTo>
                  <a:pt x="57591" y="28193"/>
                </a:lnTo>
                <a:lnTo>
                  <a:pt x="51053" y="38100"/>
                </a:lnTo>
                <a:lnTo>
                  <a:pt x="57089" y="47243"/>
                </a:lnTo>
                <a:lnTo>
                  <a:pt x="933510" y="47243"/>
                </a:lnTo>
                <a:lnTo>
                  <a:pt x="939546" y="38100"/>
                </a:lnTo>
                <a:close/>
              </a:path>
              <a:path w="990600" h="76200">
                <a:moveTo>
                  <a:pt x="57089" y="47243"/>
                </a:moveTo>
                <a:lnTo>
                  <a:pt x="51053" y="38100"/>
                </a:lnTo>
                <a:lnTo>
                  <a:pt x="51053" y="47243"/>
                </a:lnTo>
                <a:lnTo>
                  <a:pt x="57089" y="47243"/>
                </a:lnTo>
                <a:close/>
              </a:path>
              <a:path w="990600" h="76200">
                <a:moveTo>
                  <a:pt x="76200" y="76200"/>
                </a:moveTo>
                <a:lnTo>
                  <a:pt x="57089" y="47243"/>
                </a:lnTo>
                <a:lnTo>
                  <a:pt x="51053" y="47243"/>
                </a:lnTo>
                <a:lnTo>
                  <a:pt x="51053" y="63626"/>
                </a:lnTo>
                <a:lnTo>
                  <a:pt x="76200" y="76200"/>
                </a:lnTo>
                <a:close/>
              </a:path>
              <a:path w="990600" h="76200">
                <a:moveTo>
                  <a:pt x="990600" y="38100"/>
                </a:moveTo>
                <a:lnTo>
                  <a:pt x="914400" y="0"/>
                </a:lnTo>
                <a:lnTo>
                  <a:pt x="933008" y="28193"/>
                </a:lnTo>
                <a:lnTo>
                  <a:pt x="939546" y="28193"/>
                </a:lnTo>
                <a:lnTo>
                  <a:pt x="939546" y="63626"/>
                </a:lnTo>
                <a:lnTo>
                  <a:pt x="990600" y="38100"/>
                </a:lnTo>
                <a:close/>
              </a:path>
              <a:path w="990600" h="76200">
                <a:moveTo>
                  <a:pt x="939546" y="63626"/>
                </a:moveTo>
                <a:lnTo>
                  <a:pt x="939546" y="47243"/>
                </a:lnTo>
                <a:lnTo>
                  <a:pt x="933510" y="47243"/>
                </a:lnTo>
                <a:lnTo>
                  <a:pt x="914400" y="76200"/>
                </a:lnTo>
                <a:lnTo>
                  <a:pt x="939546" y="63626"/>
                </a:lnTo>
                <a:close/>
              </a:path>
              <a:path w="990600" h="76200">
                <a:moveTo>
                  <a:pt x="939546" y="38100"/>
                </a:moveTo>
                <a:lnTo>
                  <a:pt x="939546" y="28193"/>
                </a:lnTo>
                <a:lnTo>
                  <a:pt x="933008" y="28193"/>
                </a:lnTo>
                <a:lnTo>
                  <a:pt x="939546" y="38100"/>
                </a:lnTo>
                <a:close/>
              </a:path>
              <a:path w="990600" h="76200">
                <a:moveTo>
                  <a:pt x="939546" y="47243"/>
                </a:moveTo>
                <a:lnTo>
                  <a:pt x="939546" y="38100"/>
                </a:lnTo>
                <a:lnTo>
                  <a:pt x="933510" y="47243"/>
                </a:lnTo>
                <a:lnTo>
                  <a:pt x="939546" y="472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12278" y="4219447"/>
            <a:ext cx="17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σ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606" y="4604003"/>
            <a:ext cx="669925" cy="111760"/>
          </a:xfrm>
          <a:custGeom>
            <a:avLst/>
            <a:gdLst/>
            <a:ahLst/>
            <a:cxnLst/>
            <a:rect l="l" t="t" r="r" b="b"/>
            <a:pathLst>
              <a:path w="669925" h="111760">
                <a:moveTo>
                  <a:pt x="105918" y="10668"/>
                </a:moveTo>
                <a:lnTo>
                  <a:pt x="103632" y="6096"/>
                </a:lnTo>
                <a:lnTo>
                  <a:pt x="100584" y="1524"/>
                </a:lnTo>
                <a:lnTo>
                  <a:pt x="94488" y="0"/>
                </a:lnTo>
                <a:lnTo>
                  <a:pt x="89916" y="3048"/>
                </a:lnTo>
                <a:lnTo>
                  <a:pt x="0" y="55625"/>
                </a:lnTo>
                <a:lnTo>
                  <a:pt x="19050" y="66765"/>
                </a:lnTo>
                <a:lnTo>
                  <a:pt x="19050" y="46482"/>
                </a:lnTo>
                <a:lnTo>
                  <a:pt x="53839" y="46482"/>
                </a:lnTo>
                <a:lnTo>
                  <a:pt x="99822" y="19812"/>
                </a:lnTo>
                <a:lnTo>
                  <a:pt x="104394" y="16763"/>
                </a:lnTo>
                <a:lnTo>
                  <a:pt x="105918" y="10668"/>
                </a:lnTo>
                <a:close/>
              </a:path>
              <a:path w="669925" h="111760">
                <a:moveTo>
                  <a:pt x="53839" y="46482"/>
                </a:moveTo>
                <a:lnTo>
                  <a:pt x="19050" y="46482"/>
                </a:lnTo>
                <a:lnTo>
                  <a:pt x="19050" y="65532"/>
                </a:lnTo>
                <a:lnTo>
                  <a:pt x="23622" y="65532"/>
                </a:lnTo>
                <a:lnTo>
                  <a:pt x="23622" y="47244"/>
                </a:lnTo>
                <a:lnTo>
                  <a:pt x="37950" y="55697"/>
                </a:lnTo>
                <a:lnTo>
                  <a:pt x="53839" y="46482"/>
                </a:lnTo>
                <a:close/>
              </a:path>
              <a:path w="669925" h="111760">
                <a:moveTo>
                  <a:pt x="105918" y="100584"/>
                </a:moveTo>
                <a:lnTo>
                  <a:pt x="104394" y="94487"/>
                </a:lnTo>
                <a:lnTo>
                  <a:pt x="99822" y="92201"/>
                </a:lnTo>
                <a:lnTo>
                  <a:pt x="54618" y="65532"/>
                </a:lnTo>
                <a:lnTo>
                  <a:pt x="19050" y="65532"/>
                </a:lnTo>
                <a:lnTo>
                  <a:pt x="19050" y="66765"/>
                </a:lnTo>
                <a:lnTo>
                  <a:pt x="89916" y="108204"/>
                </a:lnTo>
                <a:lnTo>
                  <a:pt x="94488" y="111251"/>
                </a:lnTo>
                <a:lnTo>
                  <a:pt x="100584" y="109728"/>
                </a:lnTo>
                <a:lnTo>
                  <a:pt x="103632" y="105156"/>
                </a:lnTo>
                <a:lnTo>
                  <a:pt x="105918" y="100584"/>
                </a:lnTo>
                <a:close/>
              </a:path>
              <a:path w="669925" h="111760">
                <a:moveTo>
                  <a:pt x="37950" y="55697"/>
                </a:moveTo>
                <a:lnTo>
                  <a:pt x="23622" y="47244"/>
                </a:lnTo>
                <a:lnTo>
                  <a:pt x="23622" y="64008"/>
                </a:lnTo>
                <a:lnTo>
                  <a:pt x="37950" y="55697"/>
                </a:lnTo>
                <a:close/>
              </a:path>
              <a:path w="669925" h="111760">
                <a:moveTo>
                  <a:pt x="54618" y="65532"/>
                </a:moveTo>
                <a:lnTo>
                  <a:pt x="37950" y="55697"/>
                </a:lnTo>
                <a:lnTo>
                  <a:pt x="23622" y="64008"/>
                </a:lnTo>
                <a:lnTo>
                  <a:pt x="23622" y="65532"/>
                </a:lnTo>
                <a:lnTo>
                  <a:pt x="54618" y="65532"/>
                </a:lnTo>
                <a:close/>
              </a:path>
              <a:path w="669925" h="111760">
                <a:moveTo>
                  <a:pt x="669798" y="65532"/>
                </a:moveTo>
                <a:lnTo>
                  <a:pt x="669798" y="46482"/>
                </a:lnTo>
                <a:lnTo>
                  <a:pt x="53839" y="46482"/>
                </a:lnTo>
                <a:lnTo>
                  <a:pt x="37950" y="55697"/>
                </a:lnTo>
                <a:lnTo>
                  <a:pt x="54618" y="65532"/>
                </a:lnTo>
                <a:lnTo>
                  <a:pt x="669798" y="655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93178" y="4610354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8502" y="6685280"/>
            <a:ext cx="82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Gaussian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27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0" dirty="0"/>
              <a:t>Difference</a:t>
            </a:r>
            <a:r>
              <a:rPr sz="3600" spc="-220" dirty="0"/>
              <a:t> </a:t>
            </a:r>
            <a:r>
              <a:rPr sz="3600" spc="-235" dirty="0"/>
              <a:t>Filters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1830120"/>
            <a:ext cx="595249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95" dirty="0">
                <a:solidFill>
                  <a:srgbClr val="FF0000"/>
                </a:solidFill>
                <a:latin typeface="Arial"/>
                <a:cs typeface="Arial"/>
              </a:rPr>
              <a:t>Coefficients: </a:t>
            </a:r>
            <a:r>
              <a:rPr sz="2800" b="1" spc="-175" dirty="0">
                <a:latin typeface="Arial"/>
                <a:cs typeface="Arial"/>
              </a:rPr>
              <a:t>s</a:t>
            </a:r>
            <a:r>
              <a:rPr sz="2800" spc="-175" dirty="0">
                <a:latin typeface="Trebuchet MS"/>
                <a:cs typeface="Trebuchet MS"/>
              </a:rPr>
              <a:t>ome </a:t>
            </a:r>
            <a:r>
              <a:rPr sz="2800" spc="-165" dirty="0">
                <a:latin typeface="Trebuchet MS"/>
                <a:cs typeface="Trebuchet MS"/>
              </a:rPr>
              <a:t>+ve, </a:t>
            </a:r>
            <a:r>
              <a:rPr sz="2800" spc="-75" dirty="0">
                <a:latin typeface="Trebuchet MS"/>
                <a:cs typeface="Trebuchet MS"/>
              </a:rPr>
              <a:t>some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negative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0" dirty="0">
                <a:latin typeface="Trebuchet MS"/>
                <a:cs typeface="Trebuchet MS"/>
              </a:rPr>
              <a:t>Example: </a:t>
            </a:r>
            <a:r>
              <a:rPr sz="2800" spc="-155" dirty="0">
                <a:latin typeface="Trebuchet MS"/>
                <a:cs typeface="Trebuchet MS"/>
              </a:rPr>
              <a:t>Laplacian</a:t>
            </a:r>
            <a:r>
              <a:rPr sz="2800" spc="-270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filter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Computation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difference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4778" y="2798659"/>
            <a:ext cx="2111716" cy="373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49871" y="6662419"/>
            <a:ext cx="844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Laplacian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4160" y="3943947"/>
            <a:ext cx="4493861" cy="453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2736" y="5573432"/>
            <a:ext cx="3716445" cy="1230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51992"/>
            <a:ext cx="6821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45" dirty="0"/>
              <a:t>Mathematical </a:t>
            </a:r>
            <a:r>
              <a:rPr sz="3200" spc="-210" dirty="0"/>
              <a:t>Properties </a:t>
            </a:r>
            <a:r>
              <a:rPr sz="3200" spc="-145" dirty="0"/>
              <a:t>of</a:t>
            </a:r>
            <a:r>
              <a:rPr sz="3200" spc="-130" dirty="0"/>
              <a:t> </a:t>
            </a:r>
            <a:r>
              <a:rPr sz="3200" spc="-225" dirty="0"/>
              <a:t>Convolution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65301" y="1660347"/>
            <a:ext cx="764413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95" dirty="0">
                <a:latin typeface="Trebuchet MS"/>
                <a:cs typeface="Trebuchet MS"/>
              </a:rPr>
              <a:t>Applying </a:t>
            </a:r>
            <a:r>
              <a:rPr sz="2600" spc="-125" dirty="0">
                <a:latin typeface="Trebuchet MS"/>
                <a:cs typeface="Trebuchet MS"/>
              </a:rPr>
              <a:t>a </a:t>
            </a:r>
            <a:r>
              <a:rPr sz="2600" spc="-150" dirty="0">
                <a:latin typeface="Trebuchet MS"/>
                <a:cs typeface="Trebuchet MS"/>
              </a:rPr>
              <a:t>filter </a:t>
            </a:r>
            <a:r>
              <a:rPr sz="2600" spc="-85" dirty="0">
                <a:latin typeface="Trebuchet MS"/>
                <a:cs typeface="Trebuchet MS"/>
              </a:rPr>
              <a:t>as </a:t>
            </a:r>
            <a:r>
              <a:rPr sz="2600" spc="-114" dirty="0">
                <a:latin typeface="Trebuchet MS"/>
                <a:cs typeface="Trebuchet MS"/>
              </a:rPr>
              <a:t>described</a:t>
            </a:r>
            <a:r>
              <a:rPr sz="2600" spc="-590" dirty="0">
                <a:latin typeface="Trebuchet MS"/>
                <a:cs typeface="Trebuchet MS"/>
              </a:rPr>
              <a:t> </a:t>
            </a:r>
            <a:r>
              <a:rPr sz="2600" spc="-150" dirty="0">
                <a:latin typeface="Trebuchet MS"/>
                <a:cs typeface="Trebuchet MS"/>
              </a:rPr>
              <a:t>called </a:t>
            </a:r>
            <a:r>
              <a:rPr sz="2600" b="1" i="1" spc="-180" dirty="0">
                <a:solidFill>
                  <a:srgbClr val="FF0000"/>
                </a:solidFill>
                <a:latin typeface="Trebuchet MS"/>
                <a:cs typeface="Trebuchet MS"/>
              </a:rPr>
              <a:t>linear </a:t>
            </a:r>
            <a:r>
              <a:rPr sz="2600" b="1" i="1" spc="-155" dirty="0">
                <a:solidFill>
                  <a:srgbClr val="FF0000"/>
                </a:solidFill>
                <a:latin typeface="Trebuchet MS"/>
                <a:cs typeface="Trebuchet MS"/>
              </a:rPr>
              <a:t>convolution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5" dirty="0">
                <a:latin typeface="Trebuchet MS"/>
                <a:cs typeface="Trebuchet MS"/>
              </a:rPr>
              <a:t>For </a:t>
            </a:r>
            <a:r>
              <a:rPr sz="2600" spc="-130" dirty="0">
                <a:latin typeface="Trebuchet MS"/>
                <a:cs typeface="Trebuchet MS"/>
              </a:rPr>
              <a:t>discrete </a:t>
            </a:r>
            <a:r>
              <a:rPr sz="2600" spc="-25" dirty="0">
                <a:latin typeface="Trebuchet MS"/>
                <a:cs typeface="Trebuchet MS"/>
              </a:rPr>
              <a:t>2D </a:t>
            </a:r>
            <a:r>
              <a:rPr sz="2600" spc="-140" dirty="0">
                <a:latin typeface="Trebuchet MS"/>
                <a:cs typeface="Trebuchet MS"/>
              </a:rPr>
              <a:t>signal, </a:t>
            </a:r>
            <a:r>
              <a:rPr sz="2600" spc="-95" dirty="0">
                <a:latin typeface="Trebuchet MS"/>
                <a:cs typeface="Trebuchet MS"/>
              </a:rPr>
              <a:t>convolution</a:t>
            </a:r>
            <a:r>
              <a:rPr sz="2600" spc="-5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defined </a:t>
            </a:r>
            <a:r>
              <a:rPr sz="2600" spc="-145" dirty="0">
                <a:latin typeface="Trebuchet MS"/>
                <a:cs typeface="Trebuchet MS"/>
              </a:rPr>
              <a:t>as: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76947" y="4060712"/>
            <a:ext cx="1006746" cy="191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3451" y="3100143"/>
            <a:ext cx="3903289" cy="615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7060" y="4621202"/>
            <a:ext cx="4468901" cy="251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502" y="4018895"/>
            <a:ext cx="1347078" cy="349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3755135"/>
            <a:ext cx="504190" cy="447040"/>
          </a:xfrm>
          <a:custGeom>
            <a:avLst/>
            <a:gdLst/>
            <a:ahLst/>
            <a:cxnLst/>
            <a:rect l="l" t="t" r="r" b="b"/>
            <a:pathLst>
              <a:path w="504189" h="447039">
                <a:moveTo>
                  <a:pt x="475023" y="24532"/>
                </a:moveTo>
                <a:lnTo>
                  <a:pt x="457284" y="28142"/>
                </a:lnTo>
                <a:lnTo>
                  <a:pt x="0" y="432054"/>
                </a:lnTo>
                <a:lnTo>
                  <a:pt x="12954" y="446532"/>
                </a:lnTo>
                <a:lnTo>
                  <a:pt x="469267" y="42121"/>
                </a:lnTo>
                <a:lnTo>
                  <a:pt x="475023" y="24532"/>
                </a:lnTo>
                <a:close/>
              </a:path>
              <a:path w="504189" h="447039">
                <a:moveTo>
                  <a:pt x="503682" y="0"/>
                </a:moveTo>
                <a:lnTo>
                  <a:pt x="400812" y="19812"/>
                </a:lnTo>
                <a:lnTo>
                  <a:pt x="395478" y="21336"/>
                </a:lnTo>
                <a:lnTo>
                  <a:pt x="392430" y="25908"/>
                </a:lnTo>
                <a:lnTo>
                  <a:pt x="393954" y="36576"/>
                </a:lnTo>
                <a:lnTo>
                  <a:pt x="399288" y="39624"/>
                </a:lnTo>
                <a:lnTo>
                  <a:pt x="404622" y="38862"/>
                </a:lnTo>
                <a:lnTo>
                  <a:pt x="457284" y="28142"/>
                </a:lnTo>
                <a:lnTo>
                  <a:pt x="483108" y="5334"/>
                </a:lnTo>
                <a:lnTo>
                  <a:pt x="495300" y="19050"/>
                </a:lnTo>
                <a:lnTo>
                  <a:pt x="495300" y="25340"/>
                </a:lnTo>
                <a:lnTo>
                  <a:pt x="503682" y="0"/>
                </a:lnTo>
                <a:close/>
              </a:path>
              <a:path w="504189" h="447039">
                <a:moveTo>
                  <a:pt x="495300" y="25340"/>
                </a:moveTo>
                <a:lnTo>
                  <a:pt x="495300" y="19050"/>
                </a:lnTo>
                <a:lnTo>
                  <a:pt x="469267" y="42121"/>
                </a:lnTo>
                <a:lnTo>
                  <a:pt x="452628" y="92964"/>
                </a:lnTo>
                <a:lnTo>
                  <a:pt x="451104" y="98298"/>
                </a:lnTo>
                <a:lnTo>
                  <a:pt x="453390" y="103632"/>
                </a:lnTo>
                <a:lnTo>
                  <a:pt x="458724" y="105156"/>
                </a:lnTo>
                <a:lnTo>
                  <a:pt x="463296" y="106680"/>
                </a:lnTo>
                <a:lnTo>
                  <a:pt x="468630" y="103632"/>
                </a:lnTo>
                <a:lnTo>
                  <a:pt x="470916" y="99060"/>
                </a:lnTo>
                <a:lnTo>
                  <a:pt x="495300" y="25340"/>
                </a:lnTo>
                <a:close/>
              </a:path>
              <a:path w="504189" h="447039">
                <a:moveTo>
                  <a:pt x="495300" y="19050"/>
                </a:moveTo>
                <a:lnTo>
                  <a:pt x="483108" y="5334"/>
                </a:lnTo>
                <a:lnTo>
                  <a:pt x="457284" y="28142"/>
                </a:lnTo>
                <a:lnTo>
                  <a:pt x="475023" y="24532"/>
                </a:lnTo>
                <a:lnTo>
                  <a:pt x="480060" y="9144"/>
                </a:lnTo>
                <a:lnTo>
                  <a:pt x="490728" y="21336"/>
                </a:lnTo>
                <a:lnTo>
                  <a:pt x="490728" y="23101"/>
                </a:lnTo>
                <a:lnTo>
                  <a:pt x="495300" y="19050"/>
                </a:lnTo>
                <a:close/>
              </a:path>
              <a:path w="504189" h="447039">
                <a:moveTo>
                  <a:pt x="490728" y="23101"/>
                </a:moveTo>
                <a:lnTo>
                  <a:pt x="490728" y="21336"/>
                </a:lnTo>
                <a:lnTo>
                  <a:pt x="475023" y="24532"/>
                </a:lnTo>
                <a:lnTo>
                  <a:pt x="469267" y="42121"/>
                </a:lnTo>
                <a:lnTo>
                  <a:pt x="490728" y="23101"/>
                </a:lnTo>
                <a:close/>
              </a:path>
              <a:path w="504189" h="447039">
                <a:moveTo>
                  <a:pt x="490728" y="21336"/>
                </a:moveTo>
                <a:lnTo>
                  <a:pt x="480060" y="9144"/>
                </a:lnTo>
                <a:lnTo>
                  <a:pt x="475023" y="24532"/>
                </a:lnTo>
                <a:lnTo>
                  <a:pt x="490728" y="213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4910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/>
              <a:t>Properties </a:t>
            </a:r>
            <a:r>
              <a:rPr sz="3600" spc="-165" dirty="0"/>
              <a:t>of</a:t>
            </a:r>
            <a:r>
              <a:rPr sz="3600" spc="-160" dirty="0"/>
              <a:t> </a:t>
            </a:r>
            <a:r>
              <a:rPr sz="3600" spc="-260" dirty="0"/>
              <a:t>Convolution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188718"/>
            <a:ext cx="23577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25" dirty="0">
                <a:latin typeface="Trebuchet MS"/>
                <a:cs typeface="Trebuchet MS"/>
              </a:rPr>
              <a:t>Commutativity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3139694"/>
            <a:ext cx="15271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40" dirty="0">
                <a:latin typeface="Trebuchet MS"/>
                <a:cs typeface="Trebuchet MS"/>
              </a:rPr>
              <a:t>Linearity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2622" y="4566149"/>
            <a:ext cx="10617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35" dirty="0">
                <a:latin typeface="Trebuchet MS"/>
                <a:cs typeface="Trebuchet MS"/>
              </a:rPr>
              <a:t>(notice)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902" y="5517133"/>
            <a:ext cx="20364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10" dirty="0">
                <a:latin typeface="Trebuchet MS"/>
                <a:cs typeface="Trebuchet MS"/>
              </a:rPr>
              <a:t>Associativity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4068" y="2909257"/>
            <a:ext cx="1866967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9632" y="6209200"/>
            <a:ext cx="2814486" cy="258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1306" y="3749081"/>
            <a:ext cx="4527005" cy="719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8370" y="4908395"/>
            <a:ext cx="2901460" cy="258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65902" y="2008124"/>
            <a:ext cx="24460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Same result if we</a:t>
            </a: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convolve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5902" y="2251963"/>
            <a:ext cx="26466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image with filter or vice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versa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4400" y="2265426"/>
            <a:ext cx="768350" cy="530860"/>
          </a:xfrm>
          <a:custGeom>
            <a:avLst/>
            <a:gdLst/>
            <a:ahLst/>
            <a:cxnLst/>
            <a:rect l="l" t="t" r="r" b="b"/>
            <a:pathLst>
              <a:path w="768350" h="530860">
                <a:moveTo>
                  <a:pt x="64769" y="439673"/>
                </a:moveTo>
                <a:lnTo>
                  <a:pt x="62483" y="433578"/>
                </a:lnTo>
                <a:lnTo>
                  <a:pt x="57911" y="431292"/>
                </a:lnTo>
                <a:lnTo>
                  <a:pt x="52577" y="429006"/>
                </a:lnTo>
                <a:lnTo>
                  <a:pt x="47243" y="431292"/>
                </a:lnTo>
                <a:lnTo>
                  <a:pt x="44957" y="435864"/>
                </a:lnTo>
                <a:lnTo>
                  <a:pt x="0" y="530352"/>
                </a:lnTo>
                <a:lnTo>
                  <a:pt x="10667" y="529573"/>
                </a:lnTo>
                <a:lnTo>
                  <a:pt x="10667" y="512064"/>
                </a:lnTo>
                <a:lnTo>
                  <a:pt x="39669" y="492157"/>
                </a:lnTo>
                <a:lnTo>
                  <a:pt x="62483" y="444245"/>
                </a:lnTo>
                <a:lnTo>
                  <a:pt x="64769" y="439673"/>
                </a:lnTo>
                <a:close/>
              </a:path>
              <a:path w="768350" h="530860">
                <a:moveTo>
                  <a:pt x="39669" y="492157"/>
                </a:moveTo>
                <a:lnTo>
                  <a:pt x="10667" y="512064"/>
                </a:lnTo>
                <a:lnTo>
                  <a:pt x="15239" y="518922"/>
                </a:lnTo>
                <a:lnTo>
                  <a:pt x="15239" y="510540"/>
                </a:lnTo>
                <a:lnTo>
                  <a:pt x="31522" y="509265"/>
                </a:lnTo>
                <a:lnTo>
                  <a:pt x="39669" y="492157"/>
                </a:lnTo>
                <a:close/>
              </a:path>
              <a:path w="768350" h="530860">
                <a:moveTo>
                  <a:pt x="113537" y="518159"/>
                </a:moveTo>
                <a:lnTo>
                  <a:pt x="113537" y="512826"/>
                </a:lnTo>
                <a:lnTo>
                  <a:pt x="112775" y="507492"/>
                </a:lnTo>
                <a:lnTo>
                  <a:pt x="108203" y="503681"/>
                </a:lnTo>
                <a:lnTo>
                  <a:pt x="102869" y="503681"/>
                </a:lnTo>
                <a:lnTo>
                  <a:pt x="50972" y="507743"/>
                </a:lnTo>
                <a:lnTo>
                  <a:pt x="21335" y="528066"/>
                </a:lnTo>
                <a:lnTo>
                  <a:pt x="10667" y="512064"/>
                </a:lnTo>
                <a:lnTo>
                  <a:pt x="10667" y="529573"/>
                </a:lnTo>
                <a:lnTo>
                  <a:pt x="102869" y="522843"/>
                </a:lnTo>
                <a:lnTo>
                  <a:pt x="109727" y="522731"/>
                </a:lnTo>
                <a:lnTo>
                  <a:pt x="113537" y="518159"/>
                </a:lnTo>
                <a:close/>
              </a:path>
              <a:path w="768350" h="530860">
                <a:moveTo>
                  <a:pt x="31522" y="509265"/>
                </a:moveTo>
                <a:lnTo>
                  <a:pt x="15239" y="510540"/>
                </a:lnTo>
                <a:lnTo>
                  <a:pt x="24383" y="524256"/>
                </a:lnTo>
                <a:lnTo>
                  <a:pt x="31522" y="509265"/>
                </a:lnTo>
                <a:close/>
              </a:path>
              <a:path w="768350" h="530860">
                <a:moveTo>
                  <a:pt x="50972" y="507743"/>
                </a:moveTo>
                <a:lnTo>
                  <a:pt x="31522" y="509265"/>
                </a:lnTo>
                <a:lnTo>
                  <a:pt x="24383" y="524256"/>
                </a:lnTo>
                <a:lnTo>
                  <a:pt x="15239" y="510540"/>
                </a:lnTo>
                <a:lnTo>
                  <a:pt x="15239" y="518922"/>
                </a:lnTo>
                <a:lnTo>
                  <a:pt x="21335" y="528066"/>
                </a:lnTo>
                <a:lnTo>
                  <a:pt x="50972" y="507743"/>
                </a:lnTo>
                <a:close/>
              </a:path>
              <a:path w="768350" h="530860">
                <a:moveTo>
                  <a:pt x="768095" y="16001"/>
                </a:moveTo>
                <a:lnTo>
                  <a:pt x="756665" y="0"/>
                </a:lnTo>
                <a:lnTo>
                  <a:pt x="39669" y="492157"/>
                </a:lnTo>
                <a:lnTo>
                  <a:pt x="31522" y="509265"/>
                </a:lnTo>
                <a:lnTo>
                  <a:pt x="50972" y="507743"/>
                </a:lnTo>
                <a:lnTo>
                  <a:pt x="768095" y="160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51752" y="3124454"/>
            <a:ext cx="2937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If image multiplied by scalar  Result multiplied by same</a:t>
            </a:r>
            <a:r>
              <a:rPr sz="16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scalar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05400" y="3374135"/>
            <a:ext cx="1477645" cy="463550"/>
          </a:xfrm>
          <a:custGeom>
            <a:avLst/>
            <a:gdLst/>
            <a:ahLst/>
            <a:cxnLst/>
            <a:rect l="l" t="t" r="r" b="b"/>
            <a:pathLst>
              <a:path w="1477645" h="463550">
                <a:moveTo>
                  <a:pt x="89916" y="369570"/>
                </a:moveTo>
                <a:lnTo>
                  <a:pt x="89916" y="363474"/>
                </a:lnTo>
                <a:lnTo>
                  <a:pt x="86106" y="360426"/>
                </a:lnTo>
                <a:lnTo>
                  <a:pt x="82296" y="356616"/>
                </a:lnTo>
                <a:lnTo>
                  <a:pt x="76200" y="356616"/>
                </a:lnTo>
                <a:lnTo>
                  <a:pt x="72390" y="360426"/>
                </a:lnTo>
                <a:lnTo>
                  <a:pt x="0" y="435864"/>
                </a:lnTo>
                <a:lnTo>
                  <a:pt x="16002" y="439954"/>
                </a:lnTo>
                <a:lnTo>
                  <a:pt x="16002" y="422148"/>
                </a:lnTo>
                <a:lnTo>
                  <a:pt x="48683" y="412673"/>
                </a:lnTo>
                <a:lnTo>
                  <a:pt x="86106" y="373380"/>
                </a:lnTo>
                <a:lnTo>
                  <a:pt x="89916" y="369570"/>
                </a:lnTo>
                <a:close/>
              </a:path>
              <a:path w="1477645" h="463550">
                <a:moveTo>
                  <a:pt x="48683" y="412673"/>
                </a:moveTo>
                <a:lnTo>
                  <a:pt x="16002" y="422148"/>
                </a:lnTo>
                <a:lnTo>
                  <a:pt x="20574" y="437823"/>
                </a:lnTo>
                <a:lnTo>
                  <a:pt x="20574" y="421386"/>
                </a:lnTo>
                <a:lnTo>
                  <a:pt x="36494" y="425471"/>
                </a:lnTo>
                <a:lnTo>
                  <a:pt x="48683" y="412673"/>
                </a:lnTo>
                <a:close/>
              </a:path>
              <a:path w="1477645" h="463550">
                <a:moveTo>
                  <a:pt x="114300" y="449580"/>
                </a:moveTo>
                <a:lnTo>
                  <a:pt x="111252" y="444246"/>
                </a:lnTo>
                <a:lnTo>
                  <a:pt x="106680" y="443484"/>
                </a:lnTo>
                <a:lnTo>
                  <a:pt x="55833" y="430435"/>
                </a:lnTo>
                <a:lnTo>
                  <a:pt x="21336" y="440436"/>
                </a:lnTo>
                <a:lnTo>
                  <a:pt x="16002" y="422148"/>
                </a:lnTo>
                <a:lnTo>
                  <a:pt x="16002" y="439954"/>
                </a:lnTo>
                <a:lnTo>
                  <a:pt x="101346" y="461772"/>
                </a:lnTo>
                <a:lnTo>
                  <a:pt x="106680" y="463296"/>
                </a:lnTo>
                <a:lnTo>
                  <a:pt x="112014" y="460248"/>
                </a:lnTo>
                <a:lnTo>
                  <a:pt x="113538" y="454914"/>
                </a:lnTo>
                <a:lnTo>
                  <a:pt x="114300" y="449580"/>
                </a:lnTo>
                <a:close/>
              </a:path>
              <a:path w="1477645" h="463550">
                <a:moveTo>
                  <a:pt x="36494" y="425471"/>
                </a:moveTo>
                <a:lnTo>
                  <a:pt x="20574" y="421386"/>
                </a:lnTo>
                <a:lnTo>
                  <a:pt x="25146" y="437388"/>
                </a:lnTo>
                <a:lnTo>
                  <a:pt x="36494" y="425471"/>
                </a:lnTo>
                <a:close/>
              </a:path>
              <a:path w="1477645" h="463550">
                <a:moveTo>
                  <a:pt x="55833" y="430435"/>
                </a:moveTo>
                <a:lnTo>
                  <a:pt x="36494" y="425471"/>
                </a:lnTo>
                <a:lnTo>
                  <a:pt x="25146" y="437388"/>
                </a:lnTo>
                <a:lnTo>
                  <a:pt x="20574" y="421386"/>
                </a:lnTo>
                <a:lnTo>
                  <a:pt x="20574" y="437823"/>
                </a:lnTo>
                <a:lnTo>
                  <a:pt x="21336" y="440436"/>
                </a:lnTo>
                <a:lnTo>
                  <a:pt x="55833" y="430435"/>
                </a:lnTo>
                <a:close/>
              </a:path>
              <a:path w="1477645" h="463550">
                <a:moveTo>
                  <a:pt x="1477518" y="18287"/>
                </a:moveTo>
                <a:lnTo>
                  <a:pt x="1472184" y="0"/>
                </a:lnTo>
                <a:lnTo>
                  <a:pt x="48683" y="412673"/>
                </a:lnTo>
                <a:lnTo>
                  <a:pt x="36494" y="425471"/>
                </a:lnTo>
                <a:lnTo>
                  <a:pt x="55833" y="430435"/>
                </a:lnTo>
                <a:lnTo>
                  <a:pt x="1477518" y="18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29811" y="4535678"/>
            <a:ext cx="298513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2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images added and convolve  result with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kernel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Same result if each image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is convolved individually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6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added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86400" y="4482846"/>
            <a:ext cx="974725" cy="321310"/>
          </a:xfrm>
          <a:custGeom>
            <a:avLst/>
            <a:gdLst/>
            <a:ahLst/>
            <a:cxnLst/>
            <a:rect l="l" t="t" r="r" b="b"/>
            <a:pathLst>
              <a:path w="974725" h="321310">
                <a:moveTo>
                  <a:pt x="114300" y="12953"/>
                </a:moveTo>
                <a:lnTo>
                  <a:pt x="113537" y="7619"/>
                </a:lnTo>
                <a:lnTo>
                  <a:pt x="112013" y="3047"/>
                </a:lnTo>
                <a:lnTo>
                  <a:pt x="106679" y="0"/>
                </a:lnTo>
                <a:lnTo>
                  <a:pt x="102107" y="761"/>
                </a:lnTo>
                <a:lnTo>
                  <a:pt x="0" y="25907"/>
                </a:lnTo>
                <a:lnTo>
                  <a:pt x="16001" y="42752"/>
                </a:lnTo>
                <a:lnTo>
                  <a:pt x="16001" y="40385"/>
                </a:lnTo>
                <a:lnTo>
                  <a:pt x="21335" y="22097"/>
                </a:lnTo>
                <a:lnTo>
                  <a:pt x="55299" y="32088"/>
                </a:lnTo>
                <a:lnTo>
                  <a:pt x="106679" y="19811"/>
                </a:lnTo>
                <a:lnTo>
                  <a:pt x="111251" y="18287"/>
                </a:lnTo>
                <a:lnTo>
                  <a:pt x="114300" y="12953"/>
                </a:lnTo>
                <a:close/>
              </a:path>
              <a:path w="974725" h="321310">
                <a:moveTo>
                  <a:pt x="55299" y="32088"/>
                </a:moveTo>
                <a:lnTo>
                  <a:pt x="21335" y="22097"/>
                </a:lnTo>
                <a:lnTo>
                  <a:pt x="16001" y="40385"/>
                </a:lnTo>
                <a:lnTo>
                  <a:pt x="20573" y="41730"/>
                </a:lnTo>
                <a:lnTo>
                  <a:pt x="20573" y="40385"/>
                </a:lnTo>
                <a:lnTo>
                  <a:pt x="25145" y="25145"/>
                </a:lnTo>
                <a:lnTo>
                  <a:pt x="36122" y="36670"/>
                </a:lnTo>
                <a:lnTo>
                  <a:pt x="55299" y="32088"/>
                </a:lnTo>
                <a:close/>
              </a:path>
              <a:path w="974725" h="321310">
                <a:moveTo>
                  <a:pt x="89915" y="92963"/>
                </a:moveTo>
                <a:lnTo>
                  <a:pt x="86105" y="89153"/>
                </a:lnTo>
                <a:lnTo>
                  <a:pt x="48867" y="50053"/>
                </a:lnTo>
                <a:lnTo>
                  <a:pt x="16001" y="40385"/>
                </a:lnTo>
                <a:lnTo>
                  <a:pt x="16001" y="42752"/>
                </a:lnTo>
                <a:lnTo>
                  <a:pt x="72389" y="102107"/>
                </a:lnTo>
                <a:lnTo>
                  <a:pt x="75437" y="105917"/>
                </a:lnTo>
                <a:lnTo>
                  <a:pt x="81533" y="105917"/>
                </a:lnTo>
                <a:lnTo>
                  <a:pt x="85343" y="102107"/>
                </a:lnTo>
                <a:lnTo>
                  <a:pt x="89153" y="99059"/>
                </a:lnTo>
                <a:lnTo>
                  <a:pt x="89915" y="92963"/>
                </a:lnTo>
                <a:close/>
              </a:path>
              <a:path w="974725" h="321310">
                <a:moveTo>
                  <a:pt x="36122" y="36670"/>
                </a:moveTo>
                <a:lnTo>
                  <a:pt x="25145" y="25145"/>
                </a:lnTo>
                <a:lnTo>
                  <a:pt x="20573" y="40385"/>
                </a:lnTo>
                <a:lnTo>
                  <a:pt x="36122" y="36670"/>
                </a:lnTo>
                <a:close/>
              </a:path>
              <a:path w="974725" h="321310">
                <a:moveTo>
                  <a:pt x="48867" y="50053"/>
                </a:moveTo>
                <a:lnTo>
                  <a:pt x="36122" y="36670"/>
                </a:lnTo>
                <a:lnTo>
                  <a:pt x="20573" y="40385"/>
                </a:lnTo>
                <a:lnTo>
                  <a:pt x="20573" y="41730"/>
                </a:lnTo>
                <a:lnTo>
                  <a:pt x="48867" y="50053"/>
                </a:lnTo>
                <a:close/>
              </a:path>
              <a:path w="974725" h="321310">
                <a:moveTo>
                  <a:pt x="974597" y="302513"/>
                </a:moveTo>
                <a:lnTo>
                  <a:pt x="55299" y="32088"/>
                </a:lnTo>
                <a:lnTo>
                  <a:pt x="36122" y="36670"/>
                </a:lnTo>
                <a:lnTo>
                  <a:pt x="48867" y="50053"/>
                </a:lnTo>
                <a:lnTo>
                  <a:pt x="969263" y="320801"/>
                </a:lnTo>
                <a:lnTo>
                  <a:pt x="974597" y="3025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6952" y="6621271"/>
            <a:ext cx="3131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Order of filter application irrelevant  Any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order,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64429" y="6523481"/>
            <a:ext cx="1306195" cy="372745"/>
          </a:xfrm>
          <a:custGeom>
            <a:avLst/>
            <a:gdLst/>
            <a:ahLst/>
            <a:cxnLst/>
            <a:rect l="l" t="t" r="r" b="b"/>
            <a:pathLst>
              <a:path w="1306195" h="372745">
                <a:moveTo>
                  <a:pt x="113538" y="12954"/>
                </a:moveTo>
                <a:lnTo>
                  <a:pt x="112014" y="7620"/>
                </a:lnTo>
                <a:lnTo>
                  <a:pt x="110490" y="3048"/>
                </a:lnTo>
                <a:lnTo>
                  <a:pt x="105918" y="0"/>
                </a:lnTo>
                <a:lnTo>
                  <a:pt x="100584" y="1524"/>
                </a:lnTo>
                <a:lnTo>
                  <a:pt x="0" y="29718"/>
                </a:lnTo>
                <a:lnTo>
                  <a:pt x="16002" y="45556"/>
                </a:lnTo>
                <a:lnTo>
                  <a:pt x="16002" y="44196"/>
                </a:lnTo>
                <a:lnTo>
                  <a:pt x="20574" y="25146"/>
                </a:lnTo>
                <a:lnTo>
                  <a:pt x="55735" y="34149"/>
                </a:lnTo>
                <a:lnTo>
                  <a:pt x="105918" y="19812"/>
                </a:lnTo>
                <a:lnTo>
                  <a:pt x="110490" y="18288"/>
                </a:lnTo>
                <a:lnTo>
                  <a:pt x="113538" y="12954"/>
                </a:lnTo>
                <a:close/>
              </a:path>
              <a:path w="1306195" h="372745">
                <a:moveTo>
                  <a:pt x="55735" y="34149"/>
                </a:moveTo>
                <a:lnTo>
                  <a:pt x="20574" y="25146"/>
                </a:lnTo>
                <a:lnTo>
                  <a:pt x="16002" y="44196"/>
                </a:lnTo>
                <a:lnTo>
                  <a:pt x="20574" y="45364"/>
                </a:lnTo>
                <a:lnTo>
                  <a:pt x="20574" y="44196"/>
                </a:lnTo>
                <a:lnTo>
                  <a:pt x="25146" y="28194"/>
                </a:lnTo>
                <a:lnTo>
                  <a:pt x="36685" y="39592"/>
                </a:lnTo>
                <a:lnTo>
                  <a:pt x="55735" y="34149"/>
                </a:lnTo>
                <a:close/>
              </a:path>
              <a:path w="1306195" h="372745">
                <a:moveTo>
                  <a:pt x="91440" y="99822"/>
                </a:moveTo>
                <a:lnTo>
                  <a:pt x="91440" y="93726"/>
                </a:lnTo>
                <a:lnTo>
                  <a:pt x="87630" y="89916"/>
                </a:lnTo>
                <a:lnTo>
                  <a:pt x="50194" y="52936"/>
                </a:lnTo>
                <a:lnTo>
                  <a:pt x="16002" y="44196"/>
                </a:lnTo>
                <a:lnTo>
                  <a:pt x="16002" y="45556"/>
                </a:lnTo>
                <a:lnTo>
                  <a:pt x="74676" y="103632"/>
                </a:lnTo>
                <a:lnTo>
                  <a:pt x="78486" y="107442"/>
                </a:lnTo>
                <a:lnTo>
                  <a:pt x="84582" y="107442"/>
                </a:lnTo>
                <a:lnTo>
                  <a:pt x="87630" y="103632"/>
                </a:lnTo>
                <a:lnTo>
                  <a:pt x="91440" y="99822"/>
                </a:lnTo>
                <a:close/>
              </a:path>
              <a:path w="1306195" h="372745">
                <a:moveTo>
                  <a:pt x="36685" y="39592"/>
                </a:moveTo>
                <a:lnTo>
                  <a:pt x="25146" y="28194"/>
                </a:lnTo>
                <a:lnTo>
                  <a:pt x="20574" y="44196"/>
                </a:lnTo>
                <a:lnTo>
                  <a:pt x="36685" y="39592"/>
                </a:lnTo>
                <a:close/>
              </a:path>
              <a:path w="1306195" h="372745">
                <a:moveTo>
                  <a:pt x="50194" y="52936"/>
                </a:moveTo>
                <a:lnTo>
                  <a:pt x="36685" y="39592"/>
                </a:lnTo>
                <a:lnTo>
                  <a:pt x="20574" y="44196"/>
                </a:lnTo>
                <a:lnTo>
                  <a:pt x="20574" y="45364"/>
                </a:lnTo>
                <a:lnTo>
                  <a:pt x="50194" y="52936"/>
                </a:lnTo>
                <a:close/>
              </a:path>
              <a:path w="1306195" h="372745">
                <a:moveTo>
                  <a:pt x="1306068" y="354330"/>
                </a:moveTo>
                <a:lnTo>
                  <a:pt x="55735" y="34149"/>
                </a:lnTo>
                <a:lnTo>
                  <a:pt x="36685" y="39592"/>
                </a:lnTo>
                <a:lnTo>
                  <a:pt x="50194" y="52936"/>
                </a:lnTo>
                <a:lnTo>
                  <a:pt x="1300734" y="372618"/>
                </a:lnTo>
                <a:lnTo>
                  <a:pt x="1306068" y="3543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445005"/>
            <a:ext cx="2129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/>
              <a:t>References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8039734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008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5" dirty="0">
                <a:latin typeface="Trebuchet MS"/>
                <a:cs typeface="Trebuchet MS"/>
              </a:rPr>
              <a:t>Wilhelm </a:t>
            </a:r>
            <a:r>
              <a:rPr sz="2800" spc="-100" dirty="0">
                <a:latin typeface="Trebuchet MS"/>
                <a:cs typeface="Trebuchet MS"/>
              </a:rPr>
              <a:t>Burger </a:t>
            </a:r>
            <a:r>
              <a:rPr sz="2800" spc="-95" dirty="0">
                <a:latin typeface="Trebuchet MS"/>
                <a:cs typeface="Trebuchet MS"/>
              </a:rPr>
              <a:t>and </a:t>
            </a:r>
            <a:r>
              <a:rPr sz="2800" spc="5" dirty="0">
                <a:latin typeface="Trebuchet MS"/>
                <a:cs typeface="Trebuchet MS"/>
              </a:rPr>
              <a:t>Mark</a:t>
            </a:r>
            <a:r>
              <a:rPr sz="2800" spc="-585" dirty="0">
                <a:latin typeface="Trebuchet MS"/>
                <a:cs typeface="Trebuchet MS"/>
              </a:rPr>
              <a:t> </a:t>
            </a:r>
            <a:r>
              <a:rPr sz="2800" spc="-385" dirty="0">
                <a:latin typeface="Trebuchet MS"/>
                <a:cs typeface="Trebuchet MS"/>
              </a:rPr>
              <a:t>J. </a:t>
            </a:r>
            <a:r>
              <a:rPr sz="2800" spc="-135" dirty="0">
                <a:latin typeface="Trebuchet MS"/>
                <a:cs typeface="Trebuchet MS"/>
              </a:rPr>
              <a:t>Burge, </a:t>
            </a:r>
            <a:r>
              <a:rPr sz="2800" spc="-130" dirty="0">
                <a:latin typeface="Trebuchet MS"/>
                <a:cs typeface="Trebuchet MS"/>
              </a:rPr>
              <a:t>Digital </a:t>
            </a:r>
            <a:r>
              <a:rPr sz="2800" spc="-110" dirty="0">
                <a:latin typeface="Trebuchet MS"/>
                <a:cs typeface="Trebuchet MS"/>
              </a:rPr>
              <a:t>Image  </a:t>
            </a:r>
            <a:r>
              <a:rPr sz="2800" spc="-120" dirty="0">
                <a:latin typeface="Trebuchet MS"/>
                <a:cs typeface="Trebuchet MS"/>
              </a:rPr>
              <a:t>Processing, </a:t>
            </a:r>
            <a:r>
              <a:rPr sz="2800" spc="-135" dirty="0">
                <a:latin typeface="Trebuchet MS"/>
                <a:cs typeface="Trebuchet MS"/>
              </a:rPr>
              <a:t>Springer,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2008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Histograms </a:t>
            </a:r>
            <a:r>
              <a:rPr sz="2400" spc="-125" dirty="0">
                <a:latin typeface="Trebuchet MS"/>
                <a:cs typeface="Trebuchet MS"/>
              </a:rPr>
              <a:t>(Ch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4)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Point </a:t>
            </a:r>
            <a:r>
              <a:rPr sz="2400" spc="-90" dirty="0">
                <a:latin typeface="Trebuchet MS"/>
                <a:cs typeface="Trebuchet MS"/>
              </a:rPr>
              <a:t>operations </a:t>
            </a:r>
            <a:r>
              <a:rPr sz="2400" spc="-125" dirty="0">
                <a:latin typeface="Trebuchet MS"/>
                <a:cs typeface="Trebuchet MS"/>
              </a:rPr>
              <a:t>(Ch</a:t>
            </a:r>
            <a:r>
              <a:rPr sz="2400" spc="-3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5)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25" dirty="0">
                <a:latin typeface="Trebuchet MS"/>
                <a:cs typeface="Trebuchet MS"/>
              </a:rPr>
              <a:t>Filters (Ch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6)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University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Utah,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4640: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Image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Processing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Basics,  </a:t>
            </a:r>
            <a:r>
              <a:rPr sz="2800" spc="-100" dirty="0">
                <a:latin typeface="Trebuchet MS"/>
                <a:cs typeface="Trebuchet MS"/>
              </a:rPr>
              <a:t>Spring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2012</a:t>
            </a:r>
            <a:endParaRPr sz="2800">
              <a:latin typeface="Trebuchet MS"/>
              <a:cs typeface="Trebuchet MS"/>
            </a:endParaRPr>
          </a:p>
          <a:p>
            <a:pPr marL="354965" marR="292735" indent="-342265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Rutgers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University,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334,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Introduction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Imaging  </a:t>
            </a:r>
            <a:r>
              <a:rPr sz="2800" spc="-95" dirty="0">
                <a:latin typeface="Trebuchet MS"/>
                <a:cs typeface="Trebuchet MS"/>
              </a:rPr>
              <a:t>and </a:t>
            </a:r>
            <a:r>
              <a:rPr sz="2800" spc="-105" dirty="0">
                <a:latin typeface="Trebuchet MS"/>
                <a:cs typeface="Trebuchet MS"/>
              </a:rPr>
              <a:t>Multimedia, </a:t>
            </a:r>
            <a:r>
              <a:rPr sz="2800" spc="-175" dirty="0">
                <a:latin typeface="Trebuchet MS"/>
                <a:cs typeface="Trebuchet MS"/>
              </a:rPr>
              <a:t>Fall</a:t>
            </a:r>
            <a:r>
              <a:rPr sz="2800" spc="-55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2012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4527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/>
              <a:t>Histogram</a:t>
            </a:r>
            <a:r>
              <a:rPr sz="3600" spc="-215" dirty="0"/>
              <a:t> </a:t>
            </a:r>
            <a:r>
              <a:rPr sz="3600" spc="-254" dirty="0"/>
              <a:t>Specification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2101392"/>
            <a:ext cx="9032875" cy="36861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40" dirty="0">
                <a:latin typeface="Trebuchet MS"/>
                <a:cs typeface="Trebuchet MS"/>
              </a:rPr>
              <a:t>Real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never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show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uniform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distribution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(unnatural)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40" dirty="0">
                <a:latin typeface="Trebuchet MS"/>
                <a:cs typeface="Trebuchet MS"/>
              </a:rPr>
              <a:t>Most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real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images,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distribution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pixel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intensities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gaussian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204" dirty="0">
                <a:solidFill>
                  <a:srgbClr val="00B0F0"/>
                </a:solidFill>
                <a:latin typeface="Arial"/>
                <a:cs typeface="Arial"/>
              </a:rPr>
              <a:t>Histogram</a:t>
            </a:r>
            <a:r>
              <a:rPr sz="2800" b="1" spc="-17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2800" b="1" spc="-190" dirty="0">
                <a:solidFill>
                  <a:srgbClr val="00B0F0"/>
                </a:solidFill>
                <a:latin typeface="Arial"/>
                <a:cs typeface="Arial"/>
              </a:rPr>
              <a:t>specification</a:t>
            </a:r>
            <a:endParaRPr sz="2800">
              <a:latin typeface="Arial"/>
              <a:cs typeface="Arial"/>
            </a:endParaRPr>
          </a:p>
          <a:p>
            <a:pPr marL="704215" marR="1318260" lvl="1" indent="-347345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modifies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image’s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histogram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arbitrary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intensity  </a:t>
            </a:r>
            <a:r>
              <a:rPr sz="2400" spc="-100" dirty="0">
                <a:latin typeface="Trebuchet MS"/>
                <a:cs typeface="Trebuchet MS"/>
              </a:rPr>
              <a:t>distribution </a:t>
            </a:r>
            <a:r>
              <a:rPr sz="2400" spc="-110" dirty="0">
                <a:latin typeface="Trebuchet MS"/>
                <a:cs typeface="Trebuchet MS"/>
              </a:rPr>
              <a:t>(may </a:t>
            </a:r>
            <a:r>
              <a:rPr sz="2400" spc="-80" dirty="0">
                <a:latin typeface="Trebuchet MS"/>
                <a:cs typeface="Trebuchet MS"/>
              </a:rPr>
              <a:t>not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uniform)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Image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1’s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histogram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can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also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used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as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target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for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</a:t>
            </a:r>
            <a:endParaRPr sz="2800">
              <a:latin typeface="Trebuchet MS"/>
              <a:cs typeface="Trebuchet MS"/>
            </a:endParaRPr>
          </a:p>
          <a:p>
            <a:pPr marL="704215" marR="32448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40" dirty="0">
                <a:latin typeface="Trebuchet MS"/>
                <a:cs typeface="Trebuchet MS"/>
              </a:rPr>
              <a:t>Why?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Makes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images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taken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cameras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appear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if  </a:t>
            </a:r>
            <a:r>
              <a:rPr sz="2400" spc="-110" dirty="0">
                <a:latin typeface="Trebuchet MS"/>
                <a:cs typeface="Trebuchet MS"/>
              </a:rPr>
              <a:t>taken </a:t>
            </a:r>
            <a:r>
              <a:rPr sz="2400" spc="-90" dirty="0">
                <a:latin typeface="Trebuchet MS"/>
                <a:cs typeface="Trebuchet MS"/>
              </a:rPr>
              <a:t>by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camera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47390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25" dirty="0"/>
              <a:t>Images </a:t>
            </a:r>
            <a:r>
              <a:rPr sz="3900" spc="-275" dirty="0"/>
              <a:t>and</a:t>
            </a:r>
            <a:r>
              <a:rPr sz="3900" spc="-175" dirty="0"/>
              <a:t> </a:t>
            </a:r>
            <a:r>
              <a:rPr sz="3900" spc="-225" dirty="0"/>
              <a:t>Probability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856379" y="2481715"/>
            <a:ext cx="7538073" cy="396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887984"/>
            <a:ext cx="4527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/>
              <a:t>Histogram</a:t>
            </a:r>
            <a:r>
              <a:rPr sz="3600" spc="-215" dirty="0"/>
              <a:t> </a:t>
            </a:r>
            <a:r>
              <a:rPr sz="3600" spc="-254" dirty="0"/>
              <a:t>Specification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759579" y="6870309"/>
            <a:ext cx="2573614" cy="28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1125" y="4546565"/>
            <a:ext cx="5686375" cy="1995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020" y="2651793"/>
            <a:ext cx="1064192" cy="245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2468" y="3769539"/>
            <a:ext cx="3138312" cy="216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176" y="4329176"/>
            <a:ext cx="2430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i.e.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z="1600" i="1" spc="-5" dirty="0">
                <a:solidFill>
                  <a:srgbClr val="FF0000"/>
                </a:solidFill>
                <a:latin typeface="Arial"/>
                <a:cs typeface="Arial"/>
              </a:rPr>
              <a:t>a’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have same  height (b) on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different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CDF  distributions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9211" y="5437125"/>
            <a:ext cx="4851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575" spc="15" baseline="-2116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(a)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041" y="5589531"/>
            <a:ext cx="6832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575" baseline="26455" dirty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sz="1575" spc="97" baseline="264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75" baseline="-2116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24805" y="5570982"/>
            <a:ext cx="1835785" cy="224154"/>
          </a:xfrm>
          <a:custGeom>
            <a:avLst/>
            <a:gdLst/>
            <a:ahLst/>
            <a:cxnLst/>
            <a:rect l="l" t="t" r="r" b="b"/>
            <a:pathLst>
              <a:path w="1835784" h="224154">
                <a:moveTo>
                  <a:pt x="101345" y="123444"/>
                </a:moveTo>
                <a:lnTo>
                  <a:pt x="98297" y="118872"/>
                </a:lnTo>
                <a:lnTo>
                  <a:pt x="95249" y="115062"/>
                </a:lnTo>
                <a:lnTo>
                  <a:pt x="89153" y="114300"/>
                </a:lnTo>
                <a:lnTo>
                  <a:pt x="85343" y="117348"/>
                </a:lnTo>
                <a:lnTo>
                  <a:pt x="0" y="177546"/>
                </a:lnTo>
                <a:lnTo>
                  <a:pt x="17525" y="185743"/>
                </a:lnTo>
                <a:lnTo>
                  <a:pt x="17525" y="166878"/>
                </a:lnTo>
                <a:lnTo>
                  <a:pt x="52398" y="163674"/>
                </a:lnTo>
                <a:lnTo>
                  <a:pt x="96011" y="132588"/>
                </a:lnTo>
                <a:lnTo>
                  <a:pt x="100583" y="129540"/>
                </a:lnTo>
                <a:lnTo>
                  <a:pt x="101345" y="123444"/>
                </a:lnTo>
                <a:close/>
              </a:path>
              <a:path w="1835784" h="224154">
                <a:moveTo>
                  <a:pt x="52398" y="163674"/>
                </a:moveTo>
                <a:lnTo>
                  <a:pt x="17525" y="166878"/>
                </a:lnTo>
                <a:lnTo>
                  <a:pt x="19811" y="185166"/>
                </a:lnTo>
                <a:lnTo>
                  <a:pt x="22859" y="184887"/>
                </a:lnTo>
                <a:lnTo>
                  <a:pt x="22859" y="167640"/>
                </a:lnTo>
                <a:lnTo>
                  <a:pt x="37348" y="174401"/>
                </a:lnTo>
                <a:lnTo>
                  <a:pt x="52398" y="163674"/>
                </a:lnTo>
                <a:close/>
              </a:path>
              <a:path w="1835784" h="224154">
                <a:moveTo>
                  <a:pt x="109727" y="212598"/>
                </a:moveTo>
                <a:lnTo>
                  <a:pt x="107441" y="207264"/>
                </a:lnTo>
                <a:lnTo>
                  <a:pt x="102869" y="204978"/>
                </a:lnTo>
                <a:lnTo>
                  <a:pt x="53760" y="182060"/>
                </a:lnTo>
                <a:lnTo>
                  <a:pt x="19811" y="185166"/>
                </a:lnTo>
                <a:lnTo>
                  <a:pt x="17525" y="166878"/>
                </a:lnTo>
                <a:lnTo>
                  <a:pt x="17525" y="185743"/>
                </a:lnTo>
                <a:lnTo>
                  <a:pt x="94487" y="221742"/>
                </a:lnTo>
                <a:lnTo>
                  <a:pt x="99059" y="224028"/>
                </a:lnTo>
                <a:lnTo>
                  <a:pt x="105155" y="221742"/>
                </a:lnTo>
                <a:lnTo>
                  <a:pt x="109727" y="212598"/>
                </a:lnTo>
                <a:close/>
              </a:path>
              <a:path w="1835784" h="224154">
                <a:moveTo>
                  <a:pt x="37348" y="174401"/>
                </a:moveTo>
                <a:lnTo>
                  <a:pt x="22859" y="167640"/>
                </a:lnTo>
                <a:lnTo>
                  <a:pt x="24383" y="183642"/>
                </a:lnTo>
                <a:lnTo>
                  <a:pt x="37348" y="174401"/>
                </a:lnTo>
                <a:close/>
              </a:path>
              <a:path w="1835784" h="224154">
                <a:moveTo>
                  <a:pt x="53760" y="182060"/>
                </a:moveTo>
                <a:lnTo>
                  <a:pt x="37348" y="174401"/>
                </a:lnTo>
                <a:lnTo>
                  <a:pt x="24383" y="183642"/>
                </a:lnTo>
                <a:lnTo>
                  <a:pt x="22859" y="167640"/>
                </a:lnTo>
                <a:lnTo>
                  <a:pt x="22859" y="184887"/>
                </a:lnTo>
                <a:lnTo>
                  <a:pt x="53760" y="182060"/>
                </a:lnTo>
                <a:close/>
              </a:path>
              <a:path w="1835784" h="224154">
                <a:moveTo>
                  <a:pt x="1835657" y="19050"/>
                </a:moveTo>
                <a:lnTo>
                  <a:pt x="1834133" y="0"/>
                </a:lnTo>
                <a:lnTo>
                  <a:pt x="52398" y="163674"/>
                </a:lnTo>
                <a:lnTo>
                  <a:pt x="37348" y="174401"/>
                </a:lnTo>
                <a:lnTo>
                  <a:pt x="53760" y="182060"/>
                </a:lnTo>
                <a:lnTo>
                  <a:pt x="1835657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9417" y="5723382"/>
            <a:ext cx="923925" cy="140335"/>
          </a:xfrm>
          <a:custGeom>
            <a:avLst/>
            <a:gdLst/>
            <a:ahLst/>
            <a:cxnLst/>
            <a:rect l="l" t="t" r="r" b="b"/>
            <a:pathLst>
              <a:path w="923925" h="140335">
                <a:moveTo>
                  <a:pt x="885462" y="90161"/>
                </a:moveTo>
                <a:lnTo>
                  <a:pt x="869721" y="79060"/>
                </a:lnTo>
                <a:lnTo>
                  <a:pt x="1524" y="0"/>
                </a:lnTo>
                <a:lnTo>
                  <a:pt x="0" y="19050"/>
                </a:lnTo>
                <a:lnTo>
                  <a:pt x="868391" y="98127"/>
                </a:lnTo>
                <a:lnTo>
                  <a:pt x="885462" y="90161"/>
                </a:lnTo>
                <a:close/>
              </a:path>
              <a:path w="923925" h="140335">
                <a:moveTo>
                  <a:pt x="905256" y="102211"/>
                </a:moveTo>
                <a:lnTo>
                  <a:pt x="905256" y="82295"/>
                </a:lnTo>
                <a:lnTo>
                  <a:pt x="903732" y="101345"/>
                </a:lnTo>
                <a:lnTo>
                  <a:pt x="868391" y="98127"/>
                </a:lnTo>
                <a:lnTo>
                  <a:pt x="820674" y="120395"/>
                </a:lnTo>
                <a:lnTo>
                  <a:pt x="815340" y="122681"/>
                </a:lnTo>
                <a:lnTo>
                  <a:pt x="813816" y="128777"/>
                </a:lnTo>
                <a:lnTo>
                  <a:pt x="818388" y="137921"/>
                </a:lnTo>
                <a:lnTo>
                  <a:pt x="823722" y="140207"/>
                </a:lnTo>
                <a:lnTo>
                  <a:pt x="828294" y="137921"/>
                </a:lnTo>
                <a:lnTo>
                  <a:pt x="905256" y="102211"/>
                </a:lnTo>
                <a:close/>
              </a:path>
              <a:path w="923925" h="140335">
                <a:moveTo>
                  <a:pt x="923544" y="93725"/>
                </a:moveTo>
                <a:lnTo>
                  <a:pt x="838200" y="32765"/>
                </a:lnTo>
                <a:lnTo>
                  <a:pt x="833628" y="29717"/>
                </a:lnTo>
                <a:lnTo>
                  <a:pt x="827532" y="30479"/>
                </a:lnTo>
                <a:lnTo>
                  <a:pt x="821436" y="39623"/>
                </a:lnTo>
                <a:lnTo>
                  <a:pt x="822960" y="45719"/>
                </a:lnTo>
                <a:lnTo>
                  <a:pt x="826770" y="48767"/>
                </a:lnTo>
                <a:lnTo>
                  <a:pt x="869721" y="79060"/>
                </a:lnTo>
                <a:lnTo>
                  <a:pt x="905256" y="82295"/>
                </a:lnTo>
                <a:lnTo>
                  <a:pt x="905256" y="102211"/>
                </a:lnTo>
                <a:lnTo>
                  <a:pt x="923544" y="93725"/>
                </a:lnTo>
                <a:close/>
              </a:path>
              <a:path w="923925" h="140335">
                <a:moveTo>
                  <a:pt x="900684" y="101068"/>
                </a:moveTo>
                <a:lnTo>
                  <a:pt x="900684" y="83057"/>
                </a:lnTo>
                <a:lnTo>
                  <a:pt x="899160" y="99821"/>
                </a:lnTo>
                <a:lnTo>
                  <a:pt x="885462" y="90161"/>
                </a:lnTo>
                <a:lnTo>
                  <a:pt x="868391" y="98127"/>
                </a:lnTo>
                <a:lnTo>
                  <a:pt x="900684" y="101068"/>
                </a:lnTo>
                <a:close/>
              </a:path>
              <a:path w="923925" h="140335">
                <a:moveTo>
                  <a:pt x="905256" y="82295"/>
                </a:moveTo>
                <a:lnTo>
                  <a:pt x="869721" y="79060"/>
                </a:lnTo>
                <a:lnTo>
                  <a:pt x="885462" y="90161"/>
                </a:lnTo>
                <a:lnTo>
                  <a:pt x="900684" y="83057"/>
                </a:lnTo>
                <a:lnTo>
                  <a:pt x="900684" y="101068"/>
                </a:lnTo>
                <a:lnTo>
                  <a:pt x="903732" y="101345"/>
                </a:lnTo>
                <a:lnTo>
                  <a:pt x="905256" y="82295"/>
                </a:lnTo>
                <a:close/>
              </a:path>
              <a:path w="923925" h="140335">
                <a:moveTo>
                  <a:pt x="900684" y="83057"/>
                </a:moveTo>
                <a:lnTo>
                  <a:pt x="885462" y="90161"/>
                </a:lnTo>
                <a:lnTo>
                  <a:pt x="899160" y="99821"/>
                </a:lnTo>
                <a:lnTo>
                  <a:pt x="900684" y="830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4800" y="4716017"/>
            <a:ext cx="2805430" cy="889635"/>
          </a:xfrm>
          <a:custGeom>
            <a:avLst/>
            <a:gdLst/>
            <a:ahLst/>
            <a:cxnLst/>
            <a:rect l="l" t="t" r="r" b="b"/>
            <a:pathLst>
              <a:path w="2805429" h="889635">
                <a:moveTo>
                  <a:pt x="89154" y="797052"/>
                </a:moveTo>
                <a:lnTo>
                  <a:pt x="88392" y="790956"/>
                </a:lnTo>
                <a:lnTo>
                  <a:pt x="80771" y="783336"/>
                </a:lnTo>
                <a:lnTo>
                  <a:pt x="74675" y="784098"/>
                </a:lnTo>
                <a:lnTo>
                  <a:pt x="71627" y="787908"/>
                </a:lnTo>
                <a:lnTo>
                  <a:pt x="0" y="864108"/>
                </a:lnTo>
                <a:lnTo>
                  <a:pt x="15239" y="867747"/>
                </a:lnTo>
                <a:lnTo>
                  <a:pt x="15239" y="849630"/>
                </a:lnTo>
                <a:lnTo>
                  <a:pt x="49827" y="839075"/>
                </a:lnTo>
                <a:lnTo>
                  <a:pt x="85343" y="800862"/>
                </a:lnTo>
                <a:lnTo>
                  <a:pt x="89154" y="797052"/>
                </a:lnTo>
                <a:close/>
              </a:path>
              <a:path w="2805429" h="889635">
                <a:moveTo>
                  <a:pt x="49827" y="839075"/>
                </a:moveTo>
                <a:lnTo>
                  <a:pt x="15239" y="849630"/>
                </a:lnTo>
                <a:lnTo>
                  <a:pt x="20574" y="865632"/>
                </a:lnTo>
                <a:lnTo>
                  <a:pt x="20574" y="849630"/>
                </a:lnTo>
                <a:lnTo>
                  <a:pt x="36485" y="853431"/>
                </a:lnTo>
                <a:lnTo>
                  <a:pt x="49827" y="839075"/>
                </a:lnTo>
                <a:close/>
              </a:path>
              <a:path w="2805429" h="889635">
                <a:moveTo>
                  <a:pt x="115062" y="876300"/>
                </a:moveTo>
                <a:lnTo>
                  <a:pt x="111251" y="870966"/>
                </a:lnTo>
                <a:lnTo>
                  <a:pt x="106680" y="870204"/>
                </a:lnTo>
                <a:lnTo>
                  <a:pt x="54592" y="857758"/>
                </a:lnTo>
                <a:lnTo>
                  <a:pt x="21336" y="867918"/>
                </a:lnTo>
                <a:lnTo>
                  <a:pt x="15239" y="849630"/>
                </a:lnTo>
                <a:lnTo>
                  <a:pt x="15239" y="867747"/>
                </a:lnTo>
                <a:lnTo>
                  <a:pt x="102107" y="888492"/>
                </a:lnTo>
                <a:lnTo>
                  <a:pt x="107442" y="889254"/>
                </a:lnTo>
                <a:lnTo>
                  <a:pt x="112013" y="886206"/>
                </a:lnTo>
                <a:lnTo>
                  <a:pt x="113537" y="881634"/>
                </a:lnTo>
                <a:lnTo>
                  <a:pt x="115062" y="876300"/>
                </a:lnTo>
                <a:close/>
              </a:path>
              <a:path w="2805429" h="889635">
                <a:moveTo>
                  <a:pt x="36485" y="853431"/>
                </a:moveTo>
                <a:lnTo>
                  <a:pt x="20574" y="849630"/>
                </a:lnTo>
                <a:lnTo>
                  <a:pt x="25145" y="865632"/>
                </a:lnTo>
                <a:lnTo>
                  <a:pt x="36485" y="853431"/>
                </a:lnTo>
                <a:close/>
              </a:path>
              <a:path w="2805429" h="889635">
                <a:moveTo>
                  <a:pt x="54592" y="857758"/>
                </a:moveTo>
                <a:lnTo>
                  <a:pt x="36485" y="853431"/>
                </a:lnTo>
                <a:lnTo>
                  <a:pt x="25145" y="865632"/>
                </a:lnTo>
                <a:lnTo>
                  <a:pt x="20574" y="849630"/>
                </a:lnTo>
                <a:lnTo>
                  <a:pt x="20574" y="865632"/>
                </a:lnTo>
                <a:lnTo>
                  <a:pt x="21336" y="867918"/>
                </a:lnTo>
                <a:lnTo>
                  <a:pt x="54592" y="857758"/>
                </a:lnTo>
                <a:close/>
              </a:path>
              <a:path w="2805429" h="889635">
                <a:moveTo>
                  <a:pt x="2804922" y="17525"/>
                </a:moveTo>
                <a:lnTo>
                  <a:pt x="2799588" y="0"/>
                </a:lnTo>
                <a:lnTo>
                  <a:pt x="49827" y="839075"/>
                </a:lnTo>
                <a:lnTo>
                  <a:pt x="36485" y="853431"/>
                </a:lnTo>
                <a:lnTo>
                  <a:pt x="54592" y="857758"/>
                </a:lnTo>
                <a:lnTo>
                  <a:pt x="2804922" y="17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902" y="1610360"/>
            <a:ext cx="7715250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5" dirty="0">
                <a:latin typeface="Trebuchet MS"/>
                <a:cs typeface="Trebuchet MS"/>
              </a:rPr>
              <a:t>Find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mapping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such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that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distribution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i="1" spc="-35" dirty="0">
                <a:latin typeface="Trebuchet MS"/>
                <a:cs typeface="Trebuchet MS"/>
              </a:rPr>
              <a:t>a</a:t>
            </a:r>
            <a:r>
              <a:rPr sz="2800" i="1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matches  </a:t>
            </a:r>
            <a:r>
              <a:rPr sz="2800" spc="-75" dirty="0">
                <a:latin typeface="Trebuchet MS"/>
                <a:cs typeface="Trebuchet MS"/>
              </a:rPr>
              <a:t>some </a:t>
            </a:r>
            <a:r>
              <a:rPr sz="2800" spc="-140" dirty="0">
                <a:latin typeface="Trebuchet MS"/>
                <a:cs typeface="Trebuchet MS"/>
              </a:rPr>
              <a:t>reference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distribution.i.e</a:t>
            </a:r>
            <a:endParaRPr sz="2800">
              <a:latin typeface="Trebuchet MS"/>
              <a:cs typeface="Trebuchet MS"/>
            </a:endParaRPr>
          </a:p>
          <a:p>
            <a:pPr marL="4337050">
              <a:lnSpc>
                <a:spcPts val="1525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Mapping function: maps distribution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1400">
              <a:latin typeface="Arial"/>
              <a:cs typeface="Arial"/>
            </a:endParaRPr>
          </a:p>
          <a:p>
            <a:pPr marL="433705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right to equivalent point (same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height)</a:t>
            </a:r>
            <a:endParaRPr sz="1400">
              <a:latin typeface="Arial"/>
              <a:cs typeface="Arial"/>
            </a:endParaRPr>
          </a:p>
          <a:p>
            <a:pPr marL="4337050">
              <a:lnSpc>
                <a:spcPts val="159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On distribution on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left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270"/>
              </a:lnSpc>
            </a:pPr>
            <a:r>
              <a:rPr sz="2800" spc="-105" dirty="0">
                <a:latin typeface="Trebuchet MS"/>
                <a:cs typeface="Trebuchet MS"/>
              </a:rPr>
              <a:t>to </a:t>
            </a:r>
            <a:r>
              <a:rPr sz="2800" spc="-120" dirty="0">
                <a:latin typeface="Trebuchet MS"/>
                <a:cs typeface="Trebuchet MS"/>
              </a:rPr>
              <a:t>convert original </a:t>
            </a:r>
            <a:r>
              <a:rPr sz="2800" spc="-125" dirty="0">
                <a:latin typeface="Trebuchet MS"/>
                <a:cs typeface="Trebuchet MS"/>
              </a:rPr>
              <a:t>image </a:t>
            </a:r>
            <a:r>
              <a:rPr sz="2800" i="1" spc="-65" dirty="0">
                <a:latin typeface="Trebuchet MS"/>
                <a:cs typeface="Trebuchet MS"/>
              </a:rPr>
              <a:t>I</a:t>
            </a:r>
            <a:r>
              <a:rPr sz="2775" i="1" spc="-97" baseline="-21021" dirty="0">
                <a:latin typeface="Trebuchet MS"/>
                <a:cs typeface="Trebuchet MS"/>
              </a:rPr>
              <a:t>A </a:t>
            </a:r>
            <a:r>
              <a:rPr sz="2800" i="1" spc="-160" dirty="0">
                <a:latin typeface="Trebuchet MS"/>
                <a:cs typeface="Trebuchet MS"/>
              </a:rPr>
              <a:t>into </a:t>
            </a:r>
            <a:r>
              <a:rPr sz="2800" i="1" spc="-114" dirty="0">
                <a:latin typeface="Trebuchet MS"/>
                <a:cs typeface="Trebuchet MS"/>
              </a:rPr>
              <a:t>I</a:t>
            </a:r>
            <a:r>
              <a:rPr sz="2775" i="1" spc="-172" baseline="-21021" dirty="0">
                <a:latin typeface="Trebuchet MS"/>
                <a:cs typeface="Trebuchet MS"/>
              </a:rPr>
              <a:t>A’ </a:t>
            </a:r>
            <a:r>
              <a:rPr sz="2800" spc="-95" dirty="0">
                <a:latin typeface="Trebuchet MS"/>
                <a:cs typeface="Trebuchet MS"/>
              </a:rPr>
              <a:t>such</a:t>
            </a:r>
            <a:r>
              <a:rPr sz="2800" spc="-61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that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66032" y="2738627"/>
            <a:ext cx="1173480" cy="110489"/>
          </a:xfrm>
          <a:custGeom>
            <a:avLst/>
            <a:gdLst/>
            <a:ahLst/>
            <a:cxnLst/>
            <a:rect l="l" t="t" r="r" b="b"/>
            <a:pathLst>
              <a:path w="1173479" h="110489">
                <a:moveTo>
                  <a:pt x="107442" y="10667"/>
                </a:moveTo>
                <a:lnTo>
                  <a:pt x="102870" y="1523"/>
                </a:lnTo>
                <a:lnTo>
                  <a:pt x="96774" y="0"/>
                </a:lnTo>
                <a:lnTo>
                  <a:pt x="92202" y="2285"/>
                </a:lnTo>
                <a:lnTo>
                  <a:pt x="0" y="51053"/>
                </a:lnTo>
                <a:lnTo>
                  <a:pt x="18288" y="62821"/>
                </a:lnTo>
                <a:lnTo>
                  <a:pt x="18288" y="60959"/>
                </a:lnTo>
                <a:lnTo>
                  <a:pt x="19050" y="41909"/>
                </a:lnTo>
                <a:lnTo>
                  <a:pt x="54857" y="43422"/>
                </a:lnTo>
                <a:lnTo>
                  <a:pt x="101346" y="19049"/>
                </a:lnTo>
                <a:lnTo>
                  <a:pt x="105918" y="16763"/>
                </a:lnTo>
                <a:lnTo>
                  <a:pt x="107442" y="10667"/>
                </a:lnTo>
                <a:close/>
              </a:path>
              <a:path w="1173479" h="110489">
                <a:moveTo>
                  <a:pt x="54857" y="43422"/>
                </a:moveTo>
                <a:lnTo>
                  <a:pt x="19050" y="41909"/>
                </a:lnTo>
                <a:lnTo>
                  <a:pt x="18288" y="60959"/>
                </a:lnTo>
                <a:lnTo>
                  <a:pt x="22860" y="61153"/>
                </a:lnTo>
                <a:lnTo>
                  <a:pt x="22860" y="60197"/>
                </a:lnTo>
                <a:lnTo>
                  <a:pt x="23622" y="43433"/>
                </a:lnTo>
                <a:lnTo>
                  <a:pt x="37643" y="52447"/>
                </a:lnTo>
                <a:lnTo>
                  <a:pt x="54857" y="43422"/>
                </a:lnTo>
                <a:close/>
              </a:path>
              <a:path w="1173479" h="110489">
                <a:moveTo>
                  <a:pt x="103632" y="99821"/>
                </a:moveTo>
                <a:lnTo>
                  <a:pt x="102870" y="94487"/>
                </a:lnTo>
                <a:lnTo>
                  <a:pt x="98298" y="91439"/>
                </a:lnTo>
                <a:lnTo>
                  <a:pt x="53177" y="62433"/>
                </a:lnTo>
                <a:lnTo>
                  <a:pt x="18288" y="60959"/>
                </a:lnTo>
                <a:lnTo>
                  <a:pt x="18288" y="62821"/>
                </a:lnTo>
                <a:lnTo>
                  <a:pt x="87630" y="107441"/>
                </a:lnTo>
                <a:lnTo>
                  <a:pt x="92202" y="110489"/>
                </a:lnTo>
                <a:lnTo>
                  <a:pt x="98298" y="108965"/>
                </a:lnTo>
                <a:lnTo>
                  <a:pt x="101346" y="104393"/>
                </a:lnTo>
                <a:lnTo>
                  <a:pt x="103632" y="99821"/>
                </a:lnTo>
                <a:close/>
              </a:path>
              <a:path w="1173479" h="110489">
                <a:moveTo>
                  <a:pt x="37643" y="52447"/>
                </a:moveTo>
                <a:lnTo>
                  <a:pt x="23622" y="43433"/>
                </a:lnTo>
                <a:lnTo>
                  <a:pt x="22860" y="60197"/>
                </a:lnTo>
                <a:lnTo>
                  <a:pt x="37643" y="52447"/>
                </a:lnTo>
                <a:close/>
              </a:path>
              <a:path w="1173479" h="110489">
                <a:moveTo>
                  <a:pt x="53177" y="62433"/>
                </a:moveTo>
                <a:lnTo>
                  <a:pt x="37643" y="52447"/>
                </a:lnTo>
                <a:lnTo>
                  <a:pt x="22860" y="60197"/>
                </a:lnTo>
                <a:lnTo>
                  <a:pt x="22860" y="61153"/>
                </a:lnTo>
                <a:lnTo>
                  <a:pt x="53177" y="62433"/>
                </a:lnTo>
                <a:close/>
              </a:path>
              <a:path w="1173479" h="110489">
                <a:moveTo>
                  <a:pt x="1173480" y="90677"/>
                </a:moveTo>
                <a:lnTo>
                  <a:pt x="54857" y="43422"/>
                </a:lnTo>
                <a:lnTo>
                  <a:pt x="37643" y="52447"/>
                </a:lnTo>
                <a:lnTo>
                  <a:pt x="53177" y="62433"/>
                </a:lnTo>
                <a:lnTo>
                  <a:pt x="1172718" y="109727"/>
                </a:lnTo>
                <a:lnTo>
                  <a:pt x="1173480" y="906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1876</Words>
  <Application>Microsoft Office PowerPoint</Application>
  <PresentationFormat>Custom</PresentationFormat>
  <Paragraphs>367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Digital Image Processing (CS/ECE 545)  Lecture 3: Point Operations (Part 2) &amp; Filters (Part 1)  (Neighborhood and Spatial Processing)</vt:lpstr>
      <vt:lpstr>Recall: Histogram Equalization</vt:lpstr>
      <vt:lpstr>PowerPoint Presentation</vt:lpstr>
      <vt:lpstr>Linear Histogram Equalization</vt:lpstr>
      <vt:lpstr>Effects of Linear Histogram Equalization</vt:lpstr>
      <vt:lpstr>Sample Linear Equalization Code</vt:lpstr>
      <vt:lpstr>Histogram Specification</vt:lpstr>
      <vt:lpstr>Images and Probability</vt:lpstr>
      <vt:lpstr>Histogram Specification</vt:lpstr>
      <vt:lpstr>Adjusting Linear Distribution Piecewise</vt:lpstr>
      <vt:lpstr>Adjusting Linear Distribution Piecewise</vt:lpstr>
      <vt:lpstr>Adjusting Linear Distribution Piecewise</vt:lpstr>
      <vt:lpstr>Adjusting Linear Histogram Piecewise</vt:lpstr>
      <vt:lpstr>Histogram Matching</vt:lpstr>
      <vt:lpstr>PowerPoint Presentation</vt:lpstr>
      <vt:lpstr>Adjusting to a Given Histogram</vt:lpstr>
      <vt:lpstr>Adjusting to a Given Histogram</vt:lpstr>
      <vt:lpstr>Adjusting to a Given Histogram</vt:lpstr>
      <vt:lpstr>Adjusting to a Given Histogram</vt:lpstr>
      <vt:lpstr>Gamma Correction</vt:lpstr>
      <vt:lpstr>Gamma Correction</vt:lpstr>
      <vt:lpstr>What is Gamma?</vt:lpstr>
      <vt:lpstr>What is Gamma?</vt:lpstr>
      <vt:lpstr>Gamma Correction</vt:lpstr>
      <vt:lpstr>Gamma Correction</vt:lpstr>
      <vt:lpstr>Gamma Correction Code</vt:lpstr>
      <vt:lpstr>Point Operations in ImageJ</vt:lpstr>
      <vt:lpstr>ImageJ Operations involving 2 images</vt:lpstr>
      <vt:lpstr>Example:  Alpha  Blending</vt:lpstr>
      <vt:lpstr>Alpha Blending PlugIn</vt:lpstr>
      <vt:lpstr>What Is Image Enhancement?</vt:lpstr>
      <vt:lpstr>PowerPoint Presentation</vt:lpstr>
      <vt:lpstr>PowerPoint Presentation</vt:lpstr>
      <vt:lpstr>PowerPoint Presentation</vt:lpstr>
      <vt:lpstr>PowerPoint Presentation</vt:lpstr>
      <vt:lpstr>Spatial &amp; Frequency Domains</vt:lpstr>
      <vt:lpstr>What is a Filter?</vt:lpstr>
      <vt:lpstr>What Point Operations Can’t Do</vt:lpstr>
      <vt:lpstr>What Point Operations Can’t Do</vt:lpstr>
      <vt:lpstr>PowerPoint Presentation</vt:lpstr>
      <vt:lpstr>Example: Average (Mean) of 3x3  Neighborhood</vt:lpstr>
      <vt:lpstr>Smoothing an Image by Averaging</vt:lpstr>
      <vt:lpstr>Smoothing an Image by Averaging</vt:lpstr>
      <vt:lpstr>Example: Smoothing Spatial Filtering</vt:lpstr>
      <vt:lpstr>Smoothing an Image by Averaging</vt:lpstr>
      <vt:lpstr>The Filter Matrix</vt:lpstr>
      <vt:lpstr>Example: What does this Filter Do?</vt:lpstr>
      <vt:lpstr>What Does this Filter Do?</vt:lpstr>
      <vt:lpstr>Mean Filters: Effect of Filter Size</vt:lpstr>
      <vt:lpstr>Applying Linear Filters: Convolution</vt:lpstr>
      <vt:lpstr>Computing Filter Operation</vt:lpstr>
      <vt:lpstr>Simple 3x3 Averaging Filter  (“Box” Filter)</vt:lpstr>
      <vt:lpstr>Weighted Smoothing Filters</vt:lpstr>
      <vt:lpstr>Another Smoothing Filter</vt:lpstr>
      <vt:lpstr>Integer Coefficients</vt:lpstr>
      <vt:lpstr>Example: 5x5 Filter in Adobe Photoshop</vt:lpstr>
      <vt:lpstr>Computation Range</vt:lpstr>
      <vt:lpstr>Filter of  Arbitrary Size</vt:lpstr>
      <vt:lpstr>PowerPoint Presentation</vt:lpstr>
      <vt:lpstr>What to do at image boundaries?</vt:lpstr>
      <vt:lpstr>What to do at image boundaries?</vt:lpstr>
      <vt:lpstr>What to do at image boundaries?</vt:lpstr>
      <vt:lpstr>Linear Filters: Smoothing Filters</vt:lpstr>
      <vt:lpstr>Gaussian Filter</vt:lpstr>
      <vt:lpstr>Difference Filters</vt:lpstr>
      <vt:lpstr>Mathematical Properties of Convolution</vt:lpstr>
      <vt:lpstr>Properties of Convolution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lecture03.ppt [Compatibility Mode]</dc:title>
  <dc:creator>emmanuel</dc:creator>
  <cp:lastModifiedBy>Sindhu</cp:lastModifiedBy>
  <cp:revision>1</cp:revision>
  <dcterms:created xsi:type="dcterms:W3CDTF">2018-02-23T10:18:31Z</dcterms:created>
  <dcterms:modified xsi:type="dcterms:W3CDTF">2018-02-23T10:21:35Z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2014-02-12T00:00:00Z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2018-02-23T00:00:00Z</vt:filetime>
  </property>
</Properties>
</file>